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5" r:id="rId3"/>
    <p:sldMasterId id="2147483700" r:id="rId4"/>
    <p:sldMasterId id="2147483713" r:id="rId5"/>
    <p:sldMasterId id="2147483726" r:id="rId6"/>
  </p:sldMasterIdLst>
  <p:notesMasterIdLst>
    <p:notesMasterId r:id="rId61"/>
  </p:notesMasterIdLst>
  <p:sldIdLst>
    <p:sldId id="363" r:id="rId7"/>
    <p:sldId id="258" r:id="rId8"/>
    <p:sldId id="421" r:id="rId9"/>
    <p:sldId id="287" r:id="rId10"/>
    <p:sldId id="291" r:id="rId11"/>
    <p:sldId id="301" r:id="rId12"/>
    <p:sldId id="294" r:id="rId13"/>
    <p:sldId id="295" r:id="rId14"/>
    <p:sldId id="296" r:id="rId15"/>
    <p:sldId id="297" r:id="rId16"/>
    <p:sldId id="298" r:id="rId17"/>
    <p:sldId id="299" r:id="rId18"/>
    <p:sldId id="302" r:id="rId19"/>
    <p:sldId id="385" r:id="rId20"/>
    <p:sldId id="389" r:id="rId21"/>
    <p:sldId id="387" r:id="rId22"/>
    <p:sldId id="390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305" r:id="rId37"/>
    <p:sldId id="306" r:id="rId38"/>
    <p:sldId id="367" r:id="rId39"/>
    <p:sldId id="416" r:id="rId40"/>
    <p:sldId id="357" r:id="rId41"/>
    <p:sldId id="359" r:id="rId42"/>
    <p:sldId id="360" r:id="rId43"/>
    <p:sldId id="317" r:id="rId44"/>
    <p:sldId id="320" r:id="rId45"/>
    <p:sldId id="316" r:id="rId46"/>
    <p:sldId id="318" r:id="rId47"/>
    <p:sldId id="322" r:id="rId48"/>
    <p:sldId id="276" r:id="rId49"/>
    <p:sldId id="286" r:id="rId50"/>
    <p:sldId id="345" r:id="rId51"/>
    <p:sldId id="437" r:id="rId52"/>
    <p:sldId id="408" r:id="rId53"/>
    <p:sldId id="351" r:id="rId54"/>
    <p:sldId id="352" r:id="rId55"/>
    <p:sldId id="353" r:id="rId56"/>
    <p:sldId id="415" r:id="rId57"/>
    <p:sldId id="354" r:id="rId58"/>
    <p:sldId id="355" r:id="rId59"/>
    <p:sldId id="383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0033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686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00D1C-63D1-421E-9FA9-DD82BB237E7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86544-63B0-4209-BEC2-29948D851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74765-5EE9-4615-8D63-072984F647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74765-5EE9-4615-8D63-072984F647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04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74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374765-5EE9-4615-8D63-072984F6475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8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32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74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5634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C57DE-288D-482D-9CBB-A0C2932D3E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48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89C7C-1A40-4377-9B14-A6948ED3D8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01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CDE0F-B10D-430E-983F-F2735C6E2D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082F6-F4C2-4978-9F38-8AA0DB3A0AB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72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78B40-65DF-4022-90DB-0A23166E8F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AD946-50D6-4B58-A4D0-0ED599199E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7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13D48-0B17-4D51-ABBB-E194168099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B921-0FD0-4C77-9D30-FAF8B5C21D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0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BA471-7BE6-4097-8DF7-DC9E44CA2C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C58E7-A07A-468A-8745-DD42767729E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417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B5DBB-1517-4436-A741-050EBB01E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D6624-84B6-4F63-8D40-27E7FA15EE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41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4F8EF-0724-4C38-B60D-881D1353BD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40A97-20A4-421E-822E-508E29145DA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67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79F16-3773-4B81-ABBE-44763160FF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2CD60-DD86-4970-8A60-D5B2C6AE734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5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B6B16-AD56-48EA-BB19-5634FE490F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6D3D1-7C4F-4132-9817-2EB6241A5FF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443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FB686-0108-47D7-9DA1-28EB1650F1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A0F8F-DE10-4622-BCAA-510BBD54AF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094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9D57-20E2-4BFD-B9FF-A85EB38A02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E6F49-11A7-4FAE-B739-33B3A54FC15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16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869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438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673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8411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56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342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405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287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1453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634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691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C57DE-288D-482D-9CBB-A0C2932D3E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810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89C7C-1A40-4377-9B14-A6948ED3D8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07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CDE0F-B10D-430E-983F-F2735C6E2D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082F6-F4C2-4978-9F38-8AA0DB3A0AB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8459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78B40-65DF-4022-90DB-0A23166E8F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AD946-50D6-4B58-A4D0-0ED599199E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07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13D48-0B17-4D51-ABBB-E194168099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B921-0FD0-4C77-9D30-FAF8B5C21D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006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BA471-7BE6-4097-8DF7-DC9E44CA2C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C58E7-A07A-468A-8745-DD42767729E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2788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B5DBB-1517-4436-A741-050EBB01E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D6624-84B6-4F63-8D40-27E7FA15EE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552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4F8EF-0724-4C38-B60D-881D1353BD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40A97-20A4-421E-822E-508E29145DA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427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79F16-3773-4B81-ABBE-44763160FF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2CD60-DD86-4970-8A60-D5B2C6AE734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646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B6B16-AD56-48EA-BB19-5634FE490F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6D3D1-7C4F-4132-9817-2EB6241A5FF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9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FB686-0108-47D7-9DA1-28EB1650F1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A0F8F-DE10-4622-BCAA-510BBD54AF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573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9D57-20E2-4BFD-B9FF-A85EB38A02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E6F49-11A7-4FAE-B739-33B3A54FC15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C57DE-288D-482D-9CBB-A0C2932D3E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98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89C7C-1A40-4377-9B14-A6948ED3D8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0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CDE0F-B10D-430E-983F-F2735C6E2D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082F6-F4C2-4978-9F38-8AA0DB3A0AB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6399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78B40-65DF-4022-90DB-0A23166E8F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AD946-50D6-4B58-A4D0-0ED599199E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694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13D48-0B17-4D51-ABBB-E194168099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B921-0FD0-4C77-9D30-FAF8B5C21D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334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BA471-7BE6-4097-8DF7-DC9E44CA2C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C58E7-A07A-468A-8745-DD42767729E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098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B5DBB-1517-4436-A741-050EBB01E4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D6624-84B6-4F63-8D40-27E7FA15EE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811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4F8EF-0724-4C38-B60D-881D1353BD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40A97-20A4-421E-822E-508E29145DA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019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79F16-3773-4B81-ABBE-44763160FF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2CD60-DD86-4970-8A60-D5B2C6AE734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140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B6B16-AD56-48EA-BB19-5634FE490F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6D3D1-7C4F-4132-9817-2EB6241A5FF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973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FB686-0108-47D7-9DA1-28EB1650F1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A0F8F-DE10-4622-BCAA-510BBD54AF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689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9D57-20E2-4BFD-B9FF-A85EB38A02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E6F49-11A7-4FAE-B739-33B3A54FC15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8DF5A-3BB3-4E17-B056-A91680026CD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05A90-F600-4CE6-80BC-1C1D240005D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926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A1E29-201F-440E-8CBE-A79C8BDD34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D9254-F964-4FAD-B64E-FB6235BBCAF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160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C249A-5D21-473A-B2D8-3E98821C1E7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FBDF-8019-43EA-A0CF-CD06903DBD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708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1078-D04F-4DEE-AEA2-887D624A773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7A073-CF24-4305-A69D-4F1FDAF563D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495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96025-F7B0-43DC-B195-A741C0AD7E5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D4CFA-5D7D-4E11-880F-0CACDB9DD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138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DD5C7-CE61-488E-9920-0620EC63172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E9DD-BD15-4EC6-AF97-06B8757D9C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414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3D802-8218-46D7-A7D6-B97CB44D2D7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710D5-28F2-4D14-A705-1A20AB8CD69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341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CD7F-7864-4A32-92C7-5A99BEF10A1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8A8FD-F1EB-4C89-B362-F0CBB68E42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776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10C2E-058F-49BC-9117-30DB2B0E92D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A0490-8DAD-42E5-A93B-DE52E335D05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5361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44DE7-627D-43FC-8BCA-C5796B703FC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C91B3-FA50-460B-AA6C-8150239C725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5EF7-4AA7-4CCC-B188-A8BBD21975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7FBDF-CE04-458A-A249-5B42F37BB9B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277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FB62-7664-44A8-B4F7-53B80C586D3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F1072-D101-433E-AB1C-C1F832B5CCE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15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9014E56-2130-4823-8BFB-BCA6C76345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827AA4-A55E-40DB-ADAF-8C663CB6DE4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Wiley-blackwell-logo for PP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6477000"/>
            <a:ext cx="2286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83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9014E56-2130-4823-8BFB-BCA6C76345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827AA4-A55E-40DB-ADAF-8C663CB6DE4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9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9014E56-2130-4823-8BFB-BCA6C76345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827AA4-A55E-40DB-ADAF-8C663CB6DE4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0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E6C6900-0090-4382-829B-79D61B7BF49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D33243-C01E-4E63-9680-DADD4823FB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78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upload.wikimedia.org/wikipedia/commons/4/44/Sanger_sequencing_read_display.gif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.wikipedia.org/wiki/ASCI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hyperlink" Target="https://en.wikipedia.org/wiki/File:Phred_Figure_1.jp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.wikipedia.org/wiki/ASCI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g7Y5EeZsjk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annotation_id=annotation_228575861&amp;feature=iv&amp;src_vid=womKfikWlxM&amp;v=fCd6B5HRaZ8" TargetMode="Externa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8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ftp://ftp.ncbi.nih.gov/snp/organisms/human_9606/VCF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" dirty="0"/>
              <a:t>NextGen Sequencing</a:t>
            </a:r>
            <a:br>
              <a:rPr lang="en-US" dirty="0"/>
            </a:br>
            <a:r>
              <a:rPr lang="en-US" dirty="0"/>
              <a:t>BIFX-550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S.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</a:rPr>
              <a:t>Ravi</a:t>
            </a:r>
            <a:r>
              <a:rPr lang="en-US" dirty="0" err="1">
                <a:solidFill>
                  <a:schemeClr val="tx1"/>
                </a:solidFill>
              </a:rPr>
              <a:t>chandran</a:t>
            </a:r>
            <a:r>
              <a:rPr lang="en-US" dirty="0">
                <a:solidFill>
                  <a:schemeClr val="tx1"/>
                </a:solidFill>
              </a:rPr>
              <a:t>, Ph.D.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Biology, 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Hood College, Frederick, MD 21701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  <a:p>
            <a:pPr>
              <a:defRPr/>
            </a:pPr>
            <a:r>
              <a:rPr lang="en-US" dirty="0"/>
              <a:t> 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7236" y="277091"/>
            <a:ext cx="268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 Book Chapter is 9</a:t>
            </a:r>
          </a:p>
        </p:txBody>
      </p:sp>
    </p:spTree>
    <p:extLst>
      <p:ext uri="{BB962C8B-B14F-4D97-AF65-F5344CB8AC3E}">
        <p14:creationId xmlns:p14="http://schemas.microsoft.com/office/powerpoint/2010/main" val="3861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"/>
    </mc:Choice>
    <mc:Fallback xmlns="">
      <p:transition spd="slow" advTm="3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ddCTP</a:t>
            </a:r>
            <a:r>
              <a:rPr lang="en-US" dirty="0"/>
              <a:t> focused reaction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3284" y="1315566"/>
            <a:ext cx="72834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3’-  CATGCCATCGGGGCATGG -5’ Template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3285" y="1676914"/>
            <a:ext cx="5750676" cy="461940"/>
            <a:chOff x="1087823" y="2475215"/>
            <a:chExt cx="5750062" cy="461665"/>
          </a:xfrm>
        </p:grpSpPr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1087823" y="2475215"/>
              <a:ext cx="34053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5’-  GTACGG -3’</a:t>
              </a:r>
              <a:endParaRPr lang="en-US" sz="2400" b="1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" name="TextBox 50"/>
            <p:cNvSpPr txBox="1">
              <a:spLocks noChangeArrowheads="1"/>
            </p:cNvSpPr>
            <p:nvPr/>
          </p:nvSpPr>
          <p:spPr bwMode="auto">
            <a:xfrm>
              <a:off x="4047388" y="2521381"/>
              <a:ext cx="27904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Primer</a:t>
              </a:r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64262" y="2140387"/>
            <a:ext cx="25225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DNA  chain grow  only from 3’ end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82880" y="2539914"/>
            <a:ext cx="508738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  <a:b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GTACGGTAGC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GTACGGTAGCC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GTACGGTAGCCCCGTA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  <a:b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5’- GTACGGTAGCCCCGTAC</a:t>
            </a:r>
            <a:r>
              <a:rPr lang="en-US" sz="2400" b="1" dirty="0">
                <a:solidFill>
                  <a:srgbClr val="3C23F1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-3’</a:t>
            </a: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</a:t>
            </a:r>
            <a:endParaRPr lang="en-US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441325" y="2833601"/>
            <a:ext cx="4562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    </a:t>
            </a:r>
            <a:endParaRPr lang="en-US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4015" y="3486064"/>
            <a:ext cx="4039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If you are using </a:t>
            </a:r>
            <a:r>
              <a:rPr lang="en-US" b="1" dirty="0" err="1">
                <a:solidFill>
                  <a:srgbClr val="3C23F1"/>
                </a:solidFill>
                <a:latin typeface="Arial" charset="0"/>
              </a:rPr>
              <a:t>ddCTP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 err="1">
                <a:solidFill>
                  <a:prstClr val="black"/>
                </a:solidFill>
                <a:latin typeface="Arial" charset="0"/>
              </a:rPr>
              <a:t>dideoxyribonucleic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nucleotide triphosphate 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>
                <a:solidFill>
                  <a:prstClr val="black"/>
                </a:solidFill>
                <a:latin typeface="Arial" charset="0"/>
              </a:rPr>
              <a:t>These are chain-terminating nucleotides. Once added they cannot extend the chain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D6F4A5-CDA9-493F-8FEC-C172A3DD7A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C58E7-A07A-468A-8745-DD42767729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8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457200" y="129381"/>
            <a:ext cx="8229600" cy="1143000"/>
          </a:xfrm>
        </p:spPr>
        <p:txBody>
          <a:bodyPr/>
          <a:lstStyle/>
          <a:p>
            <a:r>
              <a:rPr lang="en-US"/>
              <a:t>Sequencing Reaction Products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57238" y="3957638"/>
            <a:ext cx="58959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3’ -CATGCCATCGGGGCATGG- 5’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21852" y="1314748"/>
            <a:ext cx="43561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PRIMER  5’ GTACGG 3’   </a:t>
            </a:r>
            <a:endParaRPr lang="en-US" sz="2400" dirty="0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250" y="1143250"/>
            <a:ext cx="4587875" cy="1970087"/>
            <a:chOff x="757238" y="1592263"/>
            <a:chExt cx="4587875" cy="1970087"/>
          </a:xfrm>
        </p:grpSpPr>
        <p:sp>
          <p:nvSpPr>
            <p:cNvPr id="267265" name="Rectangle 5"/>
            <p:cNvSpPr>
              <a:spLocks noChangeArrowheads="1"/>
            </p:cNvSpPr>
            <p:nvPr/>
          </p:nvSpPr>
          <p:spPr bwMode="auto">
            <a:xfrm>
              <a:off x="757238" y="1592263"/>
              <a:ext cx="431958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</a:t>
              </a:r>
              <a:r>
                <a:rPr lang="en-US" sz="2400" b="1" dirty="0">
                  <a:solidFill>
                    <a:srgbClr val="FFC00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0" name="Rectangle 17"/>
            <p:cNvSpPr>
              <a:spLocks noChangeArrowheads="1"/>
            </p:cNvSpPr>
            <p:nvPr/>
          </p:nvSpPr>
          <p:spPr bwMode="auto">
            <a:xfrm>
              <a:off x="766763" y="1885950"/>
              <a:ext cx="456247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</a:t>
              </a:r>
              <a:r>
                <a:rPr lang="en-US" sz="24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1" name="Rectangle 19"/>
            <p:cNvSpPr>
              <a:spLocks noChangeArrowheads="1"/>
            </p:cNvSpPr>
            <p:nvPr/>
          </p:nvSpPr>
          <p:spPr bwMode="auto">
            <a:xfrm>
              <a:off x="777875" y="2212975"/>
              <a:ext cx="4560888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GTACGGTA</a:t>
              </a:r>
              <a:r>
                <a:rPr lang="en-US" sz="2400" b="1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2" name="Rectangle 20"/>
            <p:cNvSpPr>
              <a:spLocks noChangeArrowheads="1"/>
            </p:cNvSpPr>
            <p:nvPr/>
          </p:nvSpPr>
          <p:spPr bwMode="auto">
            <a:xfrm>
              <a:off x="773113" y="2538413"/>
              <a:ext cx="456088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GTACGGTAG</a:t>
              </a:r>
              <a:r>
                <a:rPr lang="en-US" sz="2400" b="1">
                  <a:solidFill>
                    <a:srgbClr val="1D0A92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240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3" name="Rectangle 21"/>
            <p:cNvSpPr>
              <a:spLocks noChangeArrowheads="1"/>
            </p:cNvSpPr>
            <p:nvPr/>
          </p:nvSpPr>
          <p:spPr bwMode="auto">
            <a:xfrm>
              <a:off x="773113" y="2822575"/>
              <a:ext cx="4560887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GTACGGTAGC</a:t>
              </a:r>
              <a:r>
                <a:rPr lang="en-US" sz="2400" b="1" dirty="0">
                  <a:solidFill>
                    <a:srgbClr val="1D0A92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67274" name="Rectangle 22"/>
            <p:cNvSpPr>
              <a:spLocks noChangeArrowheads="1"/>
            </p:cNvSpPr>
            <p:nvPr/>
          </p:nvSpPr>
          <p:spPr bwMode="auto">
            <a:xfrm>
              <a:off x="782638" y="3100388"/>
              <a:ext cx="4562475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GTACGGTAGCC</a:t>
              </a:r>
              <a:r>
                <a:rPr lang="en-US" sz="2400" b="1">
                  <a:solidFill>
                    <a:srgbClr val="1D0A92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240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endParaRPr lang="en-US" sz="2400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267275" name="TextBox 23"/>
          <p:cNvSpPr txBox="1">
            <a:spLocks noChangeArrowheads="1"/>
          </p:cNvSpPr>
          <p:nvPr/>
        </p:nvSpPr>
        <p:spPr bwMode="auto">
          <a:xfrm>
            <a:off x="4572000" y="2884488"/>
            <a:ext cx="3798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Handle 500-800 bases long</a:t>
            </a:r>
          </a:p>
        </p:txBody>
      </p:sp>
      <p:sp>
        <p:nvSpPr>
          <p:cNvPr id="267276" name="Rectangle 24"/>
          <p:cNvSpPr>
            <a:spLocks noChangeArrowheads="1"/>
          </p:cNvSpPr>
          <p:nvPr/>
        </p:nvSpPr>
        <p:spPr bwMode="auto">
          <a:xfrm>
            <a:off x="930275" y="4694238"/>
            <a:ext cx="53056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Arial" charset="0"/>
              </a:rPr>
              <a:t>DNA electrophoresis: Used for separation  the </a:t>
            </a:r>
            <a:br>
              <a:rPr lang="en-US" b="1" dirty="0">
                <a:solidFill>
                  <a:prstClr val="black"/>
                </a:solidFill>
                <a:latin typeface="Arial" charset="0"/>
              </a:rPr>
            </a:br>
            <a:r>
              <a:rPr lang="en-US" b="1" dirty="0">
                <a:solidFill>
                  <a:prstClr val="black"/>
                </a:solidFill>
                <a:latin typeface="Arial" charset="0"/>
              </a:rPr>
              <a:t>                                       fragments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267283" name="Group 19"/>
          <p:cNvGrpSpPr>
            <a:grpSpLocks/>
          </p:cNvGrpSpPr>
          <p:nvPr/>
        </p:nvGrpSpPr>
        <p:grpSpPr bwMode="auto">
          <a:xfrm>
            <a:off x="6521450" y="4556125"/>
            <a:ext cx="1833563" cy="1592263"/>
            <a:chOff x="4108" y="2870"/>
            <a:chExt cx="1155" cy="1003"/>
          </a:xfrm>
        </p:grpSpPr>
        <p:sp>
          <p:nvSpPr>
            <p:cNvPr id="27" name="Flowchart: Magnetic Disk 26"/>
            <p:cNvSpPr/>
            <p:nvPr/>
          </p:nvSpPr>
          <p:spPr>
            <a:xfrm>
              <a:off x="4390" y="2930"/>
              <a:ext cx="466" cy="824"/>
            </a:xfrm>
            <a:prstGeom prst="flowChartMagneticDisk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607" name="TextBox 28"/>
            <p:cNvSpPr txBox="1">
              <a:spLocks noChangeArrowheads="1"/>
            </p:cNvSpPr>
            <p:nvPr/>
          </p:nvSpPr>
          <p:spPr bwMode="auto">
            <a:xfrm>
              <a:off x="4121" y="2870"/>
              <a:ext cx="3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solidFill>
                    <a:prstClr val="black"/>
                  </a:solidFill>
                  <a:latin typeface="Arial" charset="0"/>
                </a:rPr>
                <a:t>-</a:t>
              </a:r>
            </a:p>
          </p:txBody>
        </p:sp>
        <p:sp>
          <p:nvSpPr>
            <p:cNvPr id="67608" name="TextBox 29"/>
            <p:cNvSpPr txBox="1">
              <a:spLocks noChangeArrowheads="1"/>
            </p:cNvSpPr>
            <p:nvPr/>
          </p:nvSpPr>
          <p:spPr bwMode="auto">
            <a:xfrm>
              <a:off x="4108" y="3543"/>
              <a:ext cx="3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solidFill>
                    <a:prstClr val="black"/>
                  </a:solidFill>
                  <a:latin typeface="Arial" charset="0"/>
                </a:rPr>
                <a:t>+</a:t>
              </a:r>
            </a:p>
          </p:txBody>
        </p:sp>
        <p:cxnSp>
          <p:nvCxnSpPr>
            <p:cNvPr id="32" name="Shape 31"/>
            <p:cNvCxnSpPr/>
            <p:nvPr/>
          </p:nvCxnSpPr>
          <p:spPr>
            <a:xfrm rot="10800000">
              <a:off x="4623" y="3039"/>
              <a:ext cx="640" cy="208"/>
            </a:xfrm>
            <a:prstGeom prst="curvedConnector4">
              <a:avLst>
                <a:gd name="adj1" fmla="val 31783"/>
                <a:gd name="adj2" fmla="val 16904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281" name="TextBox 32"/>
          <p:cNvSpPr txBox="1">
            <a:spLocks noChangeArrowheads="1"/>
          </p:cNvSpPr>
          <p:nvPr/>
        </p:nvSpPr>
        <p:spPr bwMode="auto">
          <a:xfrm>
            <a:off x="7740650" y="5281613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Rxn Products</a:t>
            </a:r>
          </a:p>
        </p:txBody>
      </p:sp>
      <p:grpSp>
        <p:nvGrpSpPr>
          <p:cNvPr id="267294" name="Group 30"/>
          <p:cNvGrpSpPr>
            <a:grpSpLocks/>
          </p:cNvGrpSpPr>
          <p:nvPr/>
        </p:nvGrpSpPr>
        <p:grpSpPr bwMode="auto">
          <a:xfrm>
            <a:off x="4191000" y="2066925"/>
            <a:ext cx="2476500" cy="504825"/>
            <a:chOff x="2640" y="1302"/>
            <a:chExt cx="1560" cy="318"/>
          </a:xfrm>
        </p:grpSpPr>
        <p:sp>
          <p:nvSpPr>
            <p:cNvPr id="67601" name="Rectangle 29"/>
            <p:cNvSpPr>
              <a:spLocks noChangeArrowheads="1"/>
            </p:cNvSpPr>
            <p:nvPr/>
          </p:nvSpPr>
          <p:spPr bwMode="auto">
            <a:xfrm>
              <a:off x="2640" y="1302"/>
              <a:ext cx="1560" cy="318"/>
            </a:xfrm>
            <a:prstGeom prst="rect">
              <a:avLst/>
            </a:prstGeom>
            <a:solidFill>
              <a:schemeClr val="accent1">
                <a:alpha val="45097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7602" name="Rectangle 24"/>
            <p:cNvSpPr>
              <a:spLocks noChangeArrowheads="1"/>
            </p:cNvSpPr>
            <p:nvPr/>
          </p:nvSpPr>
          <p:spPr bwMode="auto">
            <a:xfrm>
              <a:off x="2734" y="1349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7603" name="Rectangle 25"/>
            <p:cNvSpPr>
              <a:spLocks noChangeArrowheads="1"/>
            </p:cNvSpPr>
            <p:nvPr/>
          </p:nvSpPr>
          <p:spPr bwMode="auto">
            <a:xfrm>
              <a:off x="3066" y="1349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C000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7604" name="Rectangle 26"/>
            <p:cNvSpPr>
              <a:spLocks noChangeArrowheads="1"/>
            </p:cNvSpPr>
            <p:nvPr/>
          </p:nvSpPr>
          <p:spPr bwMode="auto">
            <a:xfrm>
              <a:off x="3444" y="1325"/>
              <a:ext cx="2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B050"/>
                  </a:solidFill>
                  <a:latin typeface="Arial" charset="0"/>
                </a:rPr>
                <a:t>G</a:t>
              </a:r>
            </a:p>
          </p:txBody>
        </p:sp>
        <p:sp>
          <p:nvSpPr>
            <p:cNvPr id="67605" name="Rectangle 27"/>
            <p:cNvSpPr>
              <a:spLocks noChangeArrowheads="1"/>
            </p:cNvSpPr>
            <p:nvPr/>
          </p:nvSpPr>
          <p:spPr bwMode="auto">
            <a:xfrm>
              <a:off x="3880" y="1313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1D0A92"/>
                  </a:solidFill>
                  <a:latin typeface="Arial" charset="0"/>
                </a:rPr>
                <a:t>C</a:t>
              </a:r>
            </a:p>
          </p:txBody>
        </p:sp>
      </p:grpSp>
      <p:sp>
        <p:nvSpPr>
          <p:cNvPr id="267292" name="Text Box 28"/>
          <p:cNvSpPr txBox="1">
            <a:spLocks noChangeArrowheads="1"/>
          </p:cNvSpPr>
          <p:nvPr/>
        </p:nvSpPr>
        <p:spPr bwMode="auto">
          <a:xfrm>
            <a:off x="6838950" y="2066925"/>
            <a:ext cx="19716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PLUS  Free Bases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10096" y="1758962"/>
            <a:ext cx="98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Arial" charset="0"/>
              </a:rPr>
              <a:t>dNTPs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2917" y="3035300"/>
            <a:ext cx="505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Sequencing runs out of steam roughly after about 800 bases.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DC4B45-577E-470B-971F-628E0937BF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7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7275" grpId="0"/>
      <p:bldP spid="267276" grpId="0"/>
      <p:bldP spid="267281" grpId="0"/>
      <p:bldP spid="2672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6532563" y="782638"/>
            <a:ext cx="169862" cy="503237"/>
          </a:xfrm>
          <a:custGeom>
            <a:avLst/>
            <a:gdLst>
              <a:gd name="connsiteX0" fmla="*/ 135783 w 170046"/>
              <a:gd name="connsiteY0" fmla="*/ 0 h 504497"/>
              <a:gd name="connsiteX1" fmla="*/ 104252 w 170046"/>
              <a:gd name="connsiteY1" fmla="*/ 94594 h 504497"/>
              <a:gd name="connsiteX2" fmla="*/ 88486 w 170046"/>
              <a:gd name="connsiteY2" fmla="*/ 141890 h 504497"/>
              <a:gd name="connsiteX3" fmla="*/ 151548 w 170046"/>
              <a:gd name="connsiteY3" fmla="*/ 157656 h 504497"/>
              <a:gd name="connsiteX4" fmla="*/ 135783 w 170046"/>
              <a:gd name="connsiteY4" fmla="*/ 204952 h 504497"/>
              <a:gd name="connsiteX5" fmla="*/ 72721 w 170046"/>
              <a:gd name="connsiteY5" fmla="*/ 220718 h 504497"/>
              <a:gd name="connsiteX6" fmla="*/ 25424 w 170046"/>
              <a:gd name="connsiteY6" fmla="*/ 236483 h 504497"/>
              <a:gd name="connsiteX7" fmla="*/ 9659 w 170046"/>
              <a:gd name="connsiteY7" fmla="*/ 283780 h 504497"/>
              <a:gd name="connsiteX8" fmla="*/ 151548 w 170046"/>
              <a:gd name="connsiteY8" fmla="*/ 362607 h 504497"/>
              <a:gd name="connsiteX9" fmla="*/ 167314 w 170046"/>
              <a:gd name="connsiteY9" fmla="*/ 409904 h 504497"/>
              <a:gd name="connsiteX10" fmla="*/ 41190 w 170046"/>
              <a:gd name="connsiteY10" fmla="*/ 488731 h 504497"/>
              <a:gd name="connsiteX11" fmla="*/ 25424 w 170046"/>
              <a:gd name="connsiteY11" fmla="*/ 504497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0046" h="504497">
                <a:moveTo>
                  <a:pt x="135783" y="0"/>
                </a:moveTo>
                <a:lnTo>
                  <a:pt x="104252" y="94594"/>
                </a:lnTo>
                <a:lnTo>
                  <a:pt x="88486" y="141890"/>
                </a:lnTo>
                <a:cubicBezTo>
                  <a:pt x="109507" y="147145"/>
                  <a:pt x="138547" y="140322"/>
                  <a:pt x="151548" y="157656"/>
                </a:cubicBezTo>
                <a:cubicBezTo>
                  <a:pt x="161519" y="170950"/>
                  <a:pt x="148760" y="194571"/>
                  <a:pt x="135783" y="204952"/>
                </a:cubicBezTo>
                <a:cubicBezTo>
                  <a:pt x="118863" y="218488"/>
                  <a:pt x="93555" y="214765"/>
                  <a:pt x="72721" y="220718"/>
                </a:cubicBezTo>
                <a:cubicBezTo>
                  <a:pt x="56742" y="225283"/>
                  <a:pt x="41190" y="231228"/>
                  <a:pt x="25424" y="236483"/>
                </a:cubicBezTo>
                <a:cubicBezTo>
                  <a:pt x="20169" y="252249"/>
                  <a:pt x="0" y="270257"/>
                  <a:pt x="9659" y="283780"/>
                </a:cubicBezTo>
                <a:cubicBezTo>
                  <a:pt x="43541" y="331215"/>
                  <a:pt x="100988" y="345754"/>
                  <a:pt x="151548" y="362607"/>
                </a:cubicBezTo>
                <a:cubicBezTo>
                  <a:pt x="156803" y="378373"/>
                  <a:pt x="170046" y="393512"/>
                  <a:pt x="167314" y="409904"/>
                </a:cubicBezTo>
                <a:cubicBezTo>
                  <a:pt x="153761" y="491222"/>
                  <a:pt x="89882" y="440039"/>
                  <a:pt x="41190" y="488731"/>
                </a:cubicBezTo>
                <a:lnTo>
                  <a:pt x="25424" y="504497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535738" y="1490663"/>
            <a:ext cx="133350" cy="395287"/>
          </a:xfrm>
          <a:custGeom>
            <a:avLst/>
            <a:gdLst>
              <a:gd name="connsiteX0" fmla="*/ 132976 w 132976"/>
              <a:gd name="connsiteY0" fmla="*/ 94 h 394232"/>
              <a:gd name="connsiteX1" fmla="*/ 38383 w 132976"/>
              <a:gd name="connsiteY1" fmla="*/ 15859 h 394232"/>
              <a:gd name="connsiteX2" fmla="*/ 22617 w 132976"/>
              <a:gd name="connsiteY2" fmla="*/ 63156 h 394232"/>
              <a:gd name="connsiteX3" fmla="*/ 85679 w 132976"/>
              <a:gd name="connsiteY3" fmla="*/ 157749 h 394232"/>
              <a:gd name="connsiteX4" fmla="*/ 101445 w 132976"/>
              <a:gd name="connsiteY4" fmla="*/ 205045 h 394232"/>
              <a:gd name="connsiteX5" fmla="*/ 6852 w 132976"/>
              <a:gd name="connsiteY5" fmla="*/ 252342 h 394232"/>
              <a:gd name="connsiteX6" fmla="*/ 22617 w 132976"/>
              <a:gd name="connsiteY6" fmla="*/ 315404 h 394232"/>
              <a:gd name="connsiteX7" fmla="*/ 117210 w 132976"/>
              <a:gd name="connsiteY7" fmla="*/ 346935 h 394232"/>
              <a:gd name="connsiteX8" fmla="*/ 101445 w 132976"/>
              <a:gd name="connsiteY8" fmla="*/ 394232 h 3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976" h="394232">
                <a:moveTo>
                  <a:pt x="132976" y="94"/>
                </a:moveTo>
                <a:cubicBezTo>
                  <a:pt x="101445" y="5349"/>
                  <a:pt x="66137" y="0"/>
                  <a:pt x="38383" y="15859"/>
                </a:cubicBezTo>
                <a:cubicBezTo>
                  <a:pt x="23954" y="24104"/>
                  <a:pt x="17362" y="47390"/>
                  <a:pt x="22617" y="63156"/>
                </a:cubicBezTo>
                <a:cubicBezTo>
                  <a:pt x="34600" y="99107"/>
                  <a:pt x="73695" y="121798"/>
                  <a:pt x="85679" y="157749"/>
                </a:cubicBezTo>
                <a:lnTo>
                  <a:pt x="101445" y="205045"/>
                </a:lnTo>
                <a:cubicBezTo>
                  <a:pt x="83081" y="211166"/>
                  <a:pt x="14492" y="229421"/>
                  <a:pt x="6852" y="252342"/>
                </a:cubicBezTo>
                <a:cubicBezTo>
                  <a:pt x="0" y="272898"/>
                  <a:pt x="6166" y="301303"/>
                  <a:pt x="22617" y="315404"/>
                </a:cubicBezTo>
                <a:cubicBezTo>
                  <a:pt x="47852" y="337034"/>
                  <a:pt x="117210" y="346935"/>
                  <a:pt x="117210" y="346935"/>
                </a:cubicBezTo>
                <a:lnTo>
                  <a:pt x="101445" y="394232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632575" y="2154238"/>
            <a:ext cx="114300" cy="519112"/>
          </a:xfrm>
          <a:custGeom>
            <a:avLst/>
            <a:gdLst>
              <a:gd name="connsiteX0" fmla="*/ 114480 w 114480"/>
              <a:gd name="connsiteY0" fmla="*/ 0 h 520262"/>
              <a:gd name="connsiteX1" fmla="*/ 51418 w 114480"/>
              <a:gd name="connsiteY1" fmla="*/ 15765 h 520262"/>
              <a:gd name="connsiteX2" fmla="*/ 35653 w 114480"/>
              <a:gd name="connsiteY2" fmla="*/ 126124 h 520262"/>
              <a:gd name="connsiteX3" fmla="*/ 51418 w 114480"/>
              <a:gd name="connsiteY3" fmla="*/ 173421 h 520262"/>
              <a:gd name="connsiteX4" fmla="*/ 51418 w 114480"/>
              <a:gd name="connsiteY4" fmla="*/ 378372 h 520262"/>
              <a:gd name="connsiteX5" fmla="*/ 82949 w 114480"/>
              <a:gd name="connsiteY5" fmla="*/ 425669 h 520262"/>
              <a:gd name="connsiteX6" fmla="*/ 51418 w 114480"/>
              <a:gd name="connsiteY6" fmla="*/ 472965 h 520262"/>
              <a:gd name="connsiteX7" fmla="*/ 4122 w 114480"/>
              <a:gd name="connsiteY7" fmla="*/ 504496 h 520262"/>
              <a:gd name="connsiteX8" fmla="*/ 19887 w 114480"/>
              <a:gd name="connsiteY8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80" h="520262">
                <a:moveTo>
                  <a:pt x="114480" y="0"/>
                </a:moveTo>
                <a:cubicBezTo>
                  <a:pt x="93459" y="5255"/>
                  <a:pt x="69447" y="3746"/>
                  <a:pt x="51418" y="15765"/>
                </a:cubicBezTo>
                <a:cubicBezTo>
                  <a:pt x="1294" y="49181"/>
                  <a:pt x="22809" y="81170"/>
                  <a:pt x="35653" y="126124"/>
                </a:cubicBezTo>
                <a:cubicBezTo>
                  <a:pt x="40218" y="142103"/>
                  <a:pt x="46163" y="157655"/>
                  <a:pt x="51418" y="173421"/>
                </a:cubicBezTo>
                <a:cubicBezTo>
                  <a:pt x="40656" y="259518"/>
                  <a:pt x="22078" y="300131"/>
                  <a:pt x="51418" y="378372"/>
                </a:cubicBezTo>
                <a:cubicBezTo>
                  <a:pt x="58071" y="396114"/>
                  <a:pt x="72439" y="409903"/>
                  <a:pt x="82949" y="425669"/>
                </a:cubicBezTo>
                <a:cubicBezTo>
                  <a:pt x="72439" y="441434"/>
                  <a:pt x="64816" y="459567"/>
                  <a:pt x="51418" y="472965"/>
                </a:cubicBezTo>
                <a:cubicBezTo>
                  <a:pt x="38020" y="486363"/>
                  <a:pt x="14632" y="488731"/>
                  <a:pt x="4122" y="504496"/>
                </a:cubicBezTo>
                <a:cubicBezTo>
                  <a:pt x="0" y="510680"/>
                  <a:pt x="14632" y="515007"/>
                  <a:pt x="19887" y="52026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6116638" y="434975"/>
            <a:ext cx="993775" cy="2711450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89713" y="2563813"/>
            <a:ext cx="157162" cy="2206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73838" y="1774825"/>
            <a:ext cx="188912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556125" y="3241675"/>
            <a:ext cx="1292225" cy="61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white"/>
                </a:solidFill>
              </a:rPr>
              <a:t>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15225" y="3221038"/>
            <a:ext cx="1292225" cy="614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white"/>
                </a:solidFill>
              </a:rPr>
              <a:t>Laser</a:t>
            </a:r>
          </a:p>
        </p:txBody>
      </p:sp>
      <p:cxnSp>
        <p:nvCxnSpPr>
          <p:cNvPr id="16" name="Straight Connector 15"/>
          <p:cNvCxnSpPr>
            <a:stCxn id="13" idx="3"/>
            <a:endCxn id="14" idx="1"/>
          </p:cNvCxnSpPr>
          <p:nvPr/>
        </p:nvCxnSpPr>
        <p:spPr>
          <a:xfrm flipV="1">
            <a:off x="5848350" y="3527425"/>
            <a:ext cx="1666875" cy="20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6580188" y="3014663"/>
            <a:ext cx="114300" cy="520700"/>
          </a:xfrm>
          <a:custGeom>
            <a:avLst/>
            <a:gdLst>
              <a:gd name="connsiteX0" fmla="*/ 114480 w 114480"/>
              <a:gd name="connsiteY0" fmla="*/ 0 h 520262"/>
              <a:gd name="connsiteX1" fmla="*/ 51418 w 114480"/>
              <a:gd name="connsiteY1" fmla="*/ 15765 h 520262"/>
              <a:gd name="connsiteX2" fmla="*/ 35653 w 114480"/>
              <a:gd name="connsiteY2" fmla="*/ 126124 h 520262"/>
              <a:gd name="connsiteX3" fmla="*/ 51418 w 114480"/>
              <a:gd name="connsiteY3" fmla="*/ 173421 h 520262"/>
              <a:gd name="connsiteX4" fmla="*/ 51418 w 114480"/>
              <a:gd name="connsiteY4" fmla="*/ 378372 h 520262"/>
              <a:gd name="connsiteX5" fmla="*/ 82949 w 114480"/>
              <a:gd name="connsiteY5" fmla="*/ 425669 h 520262"/>
              <a:gd name="connsiteX6" fmla="*/ 51418 w 114480"/>
              <a:gd name="connsiteY6" fmla="*/ 472965 h 520262"/>
              <a:gd name="connsiteX7" fmla="*/ 4122 w 114480"/>
              <a:gd name="connsiteY7" fmla="*/ 504496 h 520262"/>
              <a:gd name="connsiteX8" fmla="*/ 19887 w 114480"/>
              <a:gd name="connsiteY8" fmla="*/ 520262 h 5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480" h="520262">
                <a:moveTo>
                  <a:pt x="114480" y="0"/>
                </a:moveTo>
                <a:cubicBezTo>
                  <a:pt x="93459" y="5255"/>
                  <a:pt x="69447" y="3746"/>
                  <a:pt x="51418" y="15765"/>
                </a:cubicBezTo>
                <a:cubicBezTo>
                  <a:pt x="1294" y="49181"/>
                  <a:pt x="22809" y="81170"/>
                  <a:pt x="35653" y="126124"/>
                </a:cubicBezTo>
                <a:cubicBezTo>
                  <a:pt x="40218" y="142103"/>
                  <a:pt x="46163" y="157655"/>
                  <a:pt x="51418" y="173421"/>
                </a:cubicBezTo>
                <a:cubicBezTo>
                  <a:pt x="40656" y="259518"/>
                  <a:pt x="22078" y="300131"/>
                  <a:pt x="51418" y="378372"/>
                </a:cubicBezTo>
                <a:cubicBezTo>
                  <a:pt x="58071" y="396114"/>
                  <a:pt x="72439" y="409903"/>
                  <a:pt x="82949" y="425669"/>
                </a:cubicBezTo>
                <a:cubicBezTo>
                  <a:pt x="72439" y="441434"/>
                  <a:pt x="64816" y="459567"/>
                  <a:pt x="51418" y="472965"/>
                </a:cubicBezTo>
                <a:cubicBezTo>
                  <a:pt x="38020" y="486363"/>
                  <a:pt x="14632" y="488731"/>
                  <a:pt x="4122" y="504496"/>
                </a:cubicBezTo>
                <a:cubicBezTo>
                  <a:pt x="0" y="510680"/>
                  <a:pt x="14632" y="515007"/>
                  <a:pt x="19887" y="52026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53200" y="3409950"/>
            <a:ext cx="157163" cy="220663"/>
          </a:xfrm>
          <a:prstGeom prst="ellipse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198563" y="3808413"/>
            <a:ext cx="258445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246188" y="3303588"/>
            <a:ext cx="614362" cy="530225"/>
          </a:xfrm>
          <a:custGeom>
            <a:avLst/>
            <a:gdLst>
              <a:gd name="connsiteX0" fmla="*/ 0 w 614855"/>
              <a:gd name="connsiteY0" fmla="*/ 520262 h 529021"/>
              <a:gd name="connsiteX1" fmla="*/ 110358 w 614855"/>
              <a:gd name="connsiteY1" fmla="*/ 441435 h 529021"/>
              <a:gd name="connsiteX2" fmla="*/ 141890 w 614855"/>
              <a:gd name="connsiteY2" fmla="*/ 409904 h 529021"/>
              <a:gd name="connsiteX3" fmla="*/ 173421 w 614855"/>
              <a:gd name="connsiteY3" fmla="*/ 315311 h 529021"/>
              <a:gd name="connsiteX4" fmla="*/ 204952 w 614855"/>
              <a:gd name="connsiteY4" fmla="*/ 94593 h 529021"/>
              <a:gd name="connsiteX5" fmla="*/ 220717 w 614855"/>
              <a:gd name="connsiteY5" fmla="*/ 47297 h 529021"/>
              <a:gd name="connsiteX6" fmla="*/ 315310 w 614855"/>
              <a:gd name="connsiteY6" fmla="*/ 0 h 529021"/>
              <a:gd name="connsiteX7" fmla="*/ 362607 w 614855"/>
              <a:gd name="connsiteY7" fmla="*/ 157655 h 529021"/>
              <a:gd name="connsiteX8" fmla="*/ 378372 w 614855"/>
              <a:gd name="connsiteY8" fmla="*/ 252248 h 529021"/>
              <a:gd name="connsiteX9" fmla="*/ 409903 w 614855"/>
              <a:gd name="connsiteY9" fmla="*/ 346842 h 529021"/>
              <a:gd name="connsiteX10" fmla="*/ 457200 w 614855"/>
              <a:gd name="connsiteY10" fmla="*/ 457200 h 529021"/>
              <a:gd name="connsiteX11" fmla="*/ 551793 w 614855"/>
              <a:gd name="connsiteY11" fmla="*/ 520262 h 529021"/>
              <a:gd name="connsiteX12" fmla="*/ 614855 w 614855"/>
              <a:gd name="connsiteY12" fmla="*/ 520262 h 5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855" h="529021">
                <a:moveTo>
                  <a:pt x="0" y="520262"/>
                </a:moveTo>
                <a:cubicBezTo>
                  <a:pt x="162914" y="465957"/>
                  <a:pt x="57805" y="529021"/>
                  <a:pt x="110358" y="441435"/>
                </a:cubicBezTo>
                <a:cubicBezTo>
                  <a:pt x="118006" y="428689"/>
                  <a:pt x="131379" y="420414"/>
                  <a:pt x="141890" y="409904"/>
                </a:cubicBezTo>
                <a:cubicBezTo>
                  <a:pt x="152400" y="378373"/>
                  <a:pt x="168721" y="348214"/>
                  <a:pt x="173421" y="315311"/>
                </a:cubicBezTo>
                <a:cubicBezTo>
                  <a:pt x="183931" y="241738"/>
                  <a:pt x="181451" y="165099"/>
                  <a:pt x="204952" y="94593"/>
                </a:cubicBezTo>
                <a:cubicBezTo>
                  <a:pt x="210207" y="78828"/>
                  <a:pt x="210336" y="60274"/>
                  <a:pt x="220717" y="47297"/>
                </a:cubicBezTo>
                <a:cubicBezTo>
                  <a:pt x="242943" y="19515"/>
                  <a:pt x="284154" y="10386"/>
                  <a:pt x="315310" y="0"/>
                </a:cubicBezTo>
                <a:cubicBezTo>
                  <a:pt x="335416" y="60318"/>
                  <a:pt x="350695" y="98094"/>
                  <a:pt x="362607" y="157655"/>
                </a:cubicBezTo>
                <a:cubicBezTo>
                  <a:pt x="368876" y="189000"/>
                  <a:pt x="370619" y="221236"/>
                  <a:pt x="378372" y="252248"/>
                </a:cubicBezTo>
                <a:cubicBezTo>
                  <a:pt x="386433" y="284493"/>
                  <a:pt x="399392" y="315311"/>
                  <a:pt x="409903" y="346842"/>
                </a:cubicBezTo>
                <a:cubicBezTo>
                  <a:pt x="419324" y="375106"/>
                  <a:pt x="437720" y="437720"/>
                  <a:pt x="457200" y="457200"/>
                </a:cubicBezTo>
                <a:cubicBezTo>
                  <a:pt x="483996" y="483996"/>
                  <a:pt x="513897" y="520262"/>
                  <a:pt x="551793" y="520262"/>
                </a:cubicBezTo>
                <a:lnTo>
                  <a:pt x="614855" y="520262"/>
                </a:ln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839913" y="3298825"/>
            <a:ext cx="614362" cy="528638"/>
          </a:xfrm>
          <a:custGeom>
            <a:avLst/>
            <a:gdLst>
              <a:gd name="connsiteX0" fmla="*/ 0 w 614855"/>
              <a:gd name="connsiteY0" fmla="*/ 520262 h 529021"/>
              <a:gd name="connsiteX1" fmla="*/ 110358 w 614855"/>
              <a:gd name="connsiteY1" fmla="*/ 441435 h 529021"/>
              <a:gd name="connsiteX2" fmla="*/ 141890 w 614855"/>
              <a:gd name="connsiteY2" fmla="*/ 409904 h 529021"/>
              <a:gd name="connsiteX3" fmla="*/ 173421 w 614855"/>
              <a:gd name="connsiteY3" fmla="*/ 315311 h 529021"/>
              <a:gd name="connsiteX4" fmla="*/ 204952 w 614855"/>
              <a:gd name="connsiteY4" fmla="*/ 94593 h 529021"/>
              <a:gd name="connsiteX5" fmla="*/ 220717 w 614855"/>
              <a:gd name="connsiteY5" fmla="*/ 47297 h 529021"/>
              <a:gd name="connsiteX6" fmla="*/ 315310 w 614855"/>
              <a:gd name="connsiteY6" fmla="*/ 0 h 529021"/>
              <a:gd name="connsiteX7" fmla="*/ 362607 w 614855"/>
              <a:gd name="connsiteY7" fmla="*/ 157655 h 529021"/>
              <a:gd name="connsiteX8" fmla="*/ 378372 w 614855"/>
              <a:gd name="connsiteY8" fmla="*/ 252248 h 529021"/>
              <a:gd name="connsiteX9" fmla="*/ 409903 w 614855"/>
              <a:gd name="connsiteY9" fmla="*/ 346842 h 529021"/>
              <a:gd name="connsiteX10" fmla="*/ 457200 w 614855"/>
              <a:gd name="connsiteY10" fmla="*/ 457200 h 529021"/>
              <a:gd name="connsiteX11" fmla="*/ 551793 w 614855"/>
              <a:gd name="connsiteY11" fmla="*/ 520262 h 529021"/>
              <a:gd name="connsiteX12" fmla="*/ 614855 w 614855"/>
              <a:gd name="connsiteY12" fmla="*/ 520262 h 5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855" h="529021">
                <a:moveTo>
                  <a:pt x="0" y="520262"/>
                </a:moveTo>
                <a:cubicBezTo>
                  <a:pt x="162914" y="465957"/>
                  <a:pt x="57805" y="529021"/>
                  <a:pt x="110358" y="441435"/>
                </a:cubicBezTo>
                <a:cubicBezTo>
                  <a:pt x="118006" y="428689"/>
                  <a:pt x="131379" y="420414"/>
                  <a:pt x="141890" y="409904"/>
                </a:cubicBezTo>
                <a:cubicBezTo>
                  <a:pt x="152400" y="378373"/>
                  <a:pt x="168721" y="348214"/>
                  <a:pt x="173421" y="315311"/>
                </a:cubicBezTo>
                <a:cubicBezTo>
                  <a:pt x="183931" y="241738"/>
                  <a:pt x="181451" y="165099"/>
                  <a:pt x="204952" y="94593"/>
                </a:cubicBezTo>
                <a:cubicBezTo>
                  <a:pt x="210207" y="78828"/>
                  <a:pt x="210336" y="60274"/>
                  <a:pt x="220717" y="47297"/>
                </a:cubicBezTo>
                <a:cubicBezTo>
                  <a:pt x="242943" y="19515"/>
                  <a:pt x="284154" y="10386"/>
                  <a:pt x="315310" y="0"/>
                </a:cubicBezTo>
                <a:cubicBezTo>
                  <a:pt x="335416" y="60318"/>
                  <a:pt x="350695" y="98094"/>
                  <a:pt x="362607" y="157655"/>
                </a:cubicBezTo>
                <a:cubicBezTo>
                  <a:pt x="368876" y="189000"/>
                  <a:pt x="370619" y="221236"/>
                  <a:pt x="378372" y="252248"/>
                </a:cubicBezTo>
                <a:cubicBezTo>
                  <a:pt x="386433" y="284493"/>
                  <a:pt x="399392" y="315311"/>
                  <a:pt x="409903" y="346842"/>
                </a:cubicBezTo>
                <a:cubicBezTo>
                  <a:pt x="419324" y="375106"/>
                  <a:pt x="437720" y="437720"/>
                  <a:pt x="457200" y="457200"/>
                </a:cubicBezTo>
                <a:cubicBezTo>
                  <a:pt x="483996" y="483996"/>
                  <a:pt x="513897" y="520262"/>
                  <a:pt x="551793" y="520262"/>
                </a:cubicBezTo>
                <a:lnTo>
                  <a:pt x="614855" y="520262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454275" y="3298825"/>
            <a:ext cx="614363" cy="528638"/>
          </a:xfrm>
          <a:custGeom>
            <a:avLst/>
            <a:gdLst>
              <a:gd name="connsiteX0" fmla="*/ 0 w 614855"/>
              <a:gd name="connsiteY0" fmla="*/ 520262 h 529021"/>
              <a:gd name="connsiteX1" fmla="*/ 110358 w 614855"/>
              <a:gd name="connsiteY1" fmla="*/ 441435 h 529021"/>
              <a:gd name="connsiteX2" fmla="*/ 141890 w 614855"/>
              <a:gd name="connsiteY2" fmla="*/ 409904 h 529021"/>
              <a:gd name="connsiteX3" fmla="*/ 173421 w 614855"/>
              <a:gd name="connsiteY3" fmla="*/ 315311 h 529021"/>
              <a:gd name="connsiteX4" fmla="*/ 204952 w 614855"/>
              <a:gd name="connsiteY4" fmla="*/ 94593 h 529021"/>
              <a:gd name="connsiteX5" fmla="*/ 220717 w 614855"/>
              <a:gd name="connsiteY5" fmla="*/ 47297 h 529021"/>
              <a:gd name="connsiteX6" fmla="*/ 315310 w 614855"/>
              <a:gd name="connsiteY6" fmla="*/ 0 h 529021"/>
              <a:gd name="connsiteX7" fmla="*/ 362607 w 614855"/>
              <a:gd name="connsiteY7" fmla="*/ 157655 h 529021"/>
              <a:gd name="connsiteX8" fmla="*/ 378372 w 614855"/>
              <a:gd name="connsiteY8" fmla="*/ 252248 h 529021"/>
              <a:gd name="connsiteX9" fmla="*/ 409903 w 614855"/>
              <a:gd name="connsiteY9" fmla="*/ 346842 h 529021"/>
              <a:gd name="connsiteX10" fmla="*/ 457200 w 614855"/>
              <a:gd name="connsiteY10" fmla="*/ 457200 h 529021"/>
              <a:gd name="connsiteX11" fmla="*/ 551793 w 614855"/>
              <a:gd name="connsiteY11" fmla="*/ 520262 h 529021"/>
              <a:gd name="connsiteX12" fmla="*/ 614855 w 614855"/>
              <a:gd name="connsiteY12" fmla="*/ 520262 h 52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855" h="529021">
                <a:moveTo>
                  <a:pt x="0" y="520262"/>
                </a:moveTo>
                <a:cubicBezTo>
                  <a:pt x="162914" y="465957"/>
                  <a:pt x="57805" y="529021"/>
                  <a:pt x="110358" y="441435"/>
                </a:cubicBezTo>
                <a:cubicBezTo>
                  <a:pt x="118006" y="428689"/>
                  <a:pt x="131379" y="420414"/>
                  <a:pt x="141890" y="409904"/>
                </a:cubicBezTo>
                <a:cubicBezTo>
                  <a:pt x="152400" y="378373"/>
                  <a:pt x="168721" y="348214"/>
                  <a:pt x="173421" y="315311"/>
                </a:cubicBezTo>
                <a:cubicBezTo>
                  <a:pt x="183931" y="241738"/>
                  <a:pt x="181451" y="165099"/>
                  <a:pt x="204952" y="94593"/>
                </a:cubicBezTo>
                <a:cubicBezTo>
                  <a:pt x="210207" y="78828"/>
                  <a:pt x="210336" y="60274"/>
                  <a:pt x="220717" y="47297"/>
                </a:cubicBezTo>
                <a:cubicBezTo>
                  <a:pt x="242943" y="19515"/>
                  <a:pt x="284154" y="10386"/>
                  <a:pt x="315310" y="0"/>
                </a:cubicBezTo>
                <a:cubicBezTo>
                  <a:pt x="335416" y="60318"/>
                  <a:pt x="350695" y="98094"/>
                  <a:pt x="362607" y="157655"/>
                </a:cubicBezTo>
                <a:cubicBezTo>
                  <a:pt x="368876" y="189000"/>
                  <a:pt x="370619" y="221236"/>
                  <a:pt x="378372" y="252248"/>
                </a:cubicBezTo>
                <a:cubicBezTo>
                  <a:pt x="386433" y="284493"/>
                  <a:pt x="399392" y="315311"/>
                  <a:pt x="409903" y="346842"/>
                </a:cubicBezTo>
                <a:cubicBezTo>
                  <a:pt x="419324" y="375106"/>
                  <a:pt x="437720" y="437720"/>
                  <a:pt x="457200" y="457200"/>
                </a:cubicBezTo>
                <a:cubicBezTo>
                  <a:pt x="483996" y="483996"/>
                  <a:pt x="513897" y="520262"/>
                  <a:pt x="551793" y="520262"/>
                </a:cubicBezTo>
                <a:lnTo>
                  <a:pt x="614855" y="520262"/>
                </a:lnTo>
              </a:path>
            </a:pathLst>
          </a:cu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68625" name="Picture 2" descr="File:Sanger sequencing read display.gif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738" y="4079875"/>
            <a:ext cx="76200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6" name="Rectangle 19"/>
          <p:cNvSpPr>
            <a:spLocks noChangeArrowheads="1"/>
          </p:cNvSpPr>
          <p:nvPr/>
        </p:nvSpPr>
        <p:spPr bwMode="auto">
          <a:xfrm>
            <a:off x="328613" y="5864225"/>
            <a:ext cx="5772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prstClr val="black"/>
                </a:solidFill>
                <a:latin typeface="Arial" charset="0"/>
              </a:rPr>
              <a:t>Author: Loris;  http://en.wikipedia.org/wiki/File:Sanger_sequencing_read_display.gif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0240" y="6375862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Chromatogram</a:t>
            </a:r>
          </a:p>
        </p:txBody>
      </p:sp>
      <p:cxnSp>
        <p:nvCxnSpPr>
          <p:cNvPr id="4" name="Straight Arrow Connector 3"/>
          <p:cNvCxnSpPr>
            <a:endCxn id="5" idx="2"/>
          </p:cNvCxnSpPr>
          <p:nvPr/>
        </p:nvCxnSpPr>
        <p:spPr>
          <a:xfrm flipV="1">
            <a:off x="4743421" y="2354175"/>
            <a:ext cx="328613" cy="860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44930" y="1974762"/>
            <a:ext cx="1454208" cy="3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Computer 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 flipV="1">
            <a:off x="5202238" y="2350957"/>
            <a:ext cx="2312987" cy="11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-675"/>
            <a:ext cx="4489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The reaction fragments (the fluorescent 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>
                <a:solidFill>
                  <a:prstClr val="black"/>
                </a:solidFill>
                <a:latin typeface="Arial" charset="0"/>
              </a:rPr>
              <a:t>tagged fragments) are poured in a gel containing tube and electrophoresis is applied. The smallest fragment moves faster towards +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ve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end and read by the laser. The next larger fragment will follow it.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2649" y="535663"/>
            <a:ext cx="1857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Laser excites the dye and the camera  identifies the emitted color and hence the nucleotide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413794"/>
            <a:ext cx="4249738" cy="646331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THERE ARE NEWER VARIANTS BUT</a:t>
            </a:r>
            <a:br>
              <a:rPr lang="en-US" dirty="0">
                <a:solidFill>
                  <a:prstClr val="black"/>
                </a:solidFill>
                <a:latin typeface="Arial" charset="0"/>
              </a:rPr>
            </a:br>
            <a:r>
              <a:rPr lang="en-US" dirty="0">
                <a:solidFill>
                  <a:prstClr val="black"/>
                </a:solidFill>
                <a:latin typeface="Arial" charset="0"/>
              </a:rPr>
              <a:t>THE CONCEPT IS THE SAME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47E5F0-67D4-4106-A2E8-0A8E06284B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D6624-84B6-4F63-8D40-27E7FA15EE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2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1979-2003 Dominant sequencing method</a:t>
            </a:r>
          </a:p>
          <a:p>
            <a:r>
              <a:rPr lang="en-US" dirty="0"/>
              <a:t>Can produce high quality reads </a:t>
            </a:r>
          </a:p>
          <a:p>
            <a:pPr lvl="1"/>
            <a:r>
              <a:rPr lang="en-US" dirty="0"/>
              <a:t>Error rate &lt; 1% /base </a:t>
            </a:r>
          </a:p>
          <a:p>
            <a:r>
              <a:rPr lang="en-US" dirty="0"/>
              <a:t>Still used in large sequencing centers </a:t>
            </a:r>
          </a:p>
          <a:p>
            <a:r>
              <a:rPr lang="en-US" dirty="0"/>
              <a:t>Currently, can read 800 or more bases in one reaction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read is called a trace </a:t>
            </a:r>
          </a:p>
          <a:p>
            <a:pPr lvl="1"/>
            <a:r>
              <a:rPr lang="en-US" dirty="0"/>
              <a:t>Sequences are stored in a database (NCBI) called  Trace Archive</a:t>
            </a:r>
          </a:p>
          <a:p>
            <a:pPr lvl="1"/>
            <a:r>
              <a:rPr lang="en-US" dirty="0"/>
              <a:t>Ex 981051509</a:t>
            </a:r>
          </a:p>
          <a:p>
            <a:r>
              <a:rPr lang="en-US" dirty="0"/>
              <a:t>Let us take a different</a:t>
            </a:r>
            <a:br>
              <a:rPr lang="en-US" dirty="0"/>
            </a:br>
            <a:r>
              <a:rPr lang="en-US" dirty="0"/>
              <a:t>route to get here via</a:t>
            </a:r>
            <a:br>
              <a:rPr lang="en-US" dirty="0"/>
            </a:br>
            <a:r>
              <a:rPr lang="en-US" dirty="0"/>
              <a:t>BLAST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" t="17268" r="27717" b="4709"/>
          <a:stretch/>
        </p:blipFill>
        <p:spPr>
          <a:xfrm>
            <a:off x="4421073" y="3124200"/>
            <a:ext cx="4696287" cy="26909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633812-7D95-40A5-91F2-882AC803957C}"/>
              </a:ext>
            </a:extLst>
          </p:cNvPr>
          <p:cNvSpPr/>
          <p:nvPr/>
        </p:nvSpPr>
        <p:spPr>
          <a:xfrm>
            <a:off x="8401974" y="3124199"/>
            <a:ext cx="715386" cy="560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3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667" t="35872" r="30833" b="5426"/>
          <a:stretch/>
        </p:blipFill>
        <p:spPr>
          <a:xfrm>
            <a:off x="6150746" y="1345663"/>
            <a:ext cx="2764654" cy="2297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558" r="27500" b="70959"/>
          <a:stretch/>
        </p:blipFill>
        <p:spPr>
          <a:xfrm>
            <a:off x="76200" y="152400"/>
            <a:ext cx="88392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27329-4F13-454C-9A3D-FC260DF7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8" y="4240567"/>
            <a:ext cx="3529890" cy="2481287"/>
          </a:xfrm>
          <a:prstGeom prst="rect">
            <a:avLst/>
          </a:prstGeom>
        </p:spPr>
      </p:pic>
      <p:sp>
        <p:nvSpPr>
          <p:cNvPr id="6" name="Shape 93">
            <a:extLst>
              <a:ext uri="{FF2B5EF4-FFF2-40B4-BE49-F238E27FC236}">
                <a16:creationId xmlns:a16="http://schemas.microsoft.com/office/drawing/2014/main" id="{51B18103-8C32-4555-B348-AC70C39E52A6}"/>
              </a:ext>
            </a:extLst>
          </p:cNvPr>
          <p:cNvSpPr txBox="1"/>
          <p:nvPr/>
        </p:nvSpPr>
        <p:spPr>
          <a:xfrm>
            <a:off x="3719587" y="5853344"/>
            <a:ext cx="2125800" cy="6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Alignment of SRA sequence to HBB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EA652-C027-4B5F-972C-D182F5CEC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1"/>
          <a:stretch/>
        </p:blipFill>
        <p:spPr>
          <a:xfrm>
            <a:off x="5642755" y="3769514"/>
            <a:ext cx="3272645" cy="30884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FD475-09F2-46A1-BF89-3E7C9137F9D4}"/>
              </a:ext>
            </a:extLst>
          </p:cNvPr>
          <p:cNvSpPr/>
          <p:nvPr/>
        </p:nvSpPr>
        <p:spPr>
          <a:xfrm>
            <a:off x="7279077" y="4414665"/>
            <a:ext cx="1719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Sample</a:t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Trace Sequence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583603-A4CF-4BF4-9AB3-074B2544D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81" r="41747"/>
          <a:stretch/>
        </p:blipFill>
        <p:spPr>
          <a:xfrm>
            <a:off x="442172" y="1219200"/>
            <a:ext cx="3480046" cy="2904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F6077B-2267-43C0-9933-D5466EF1A9BF}"/>
              </a:ext>
            </a:extLst>
          </p:cNvPr>
          <p:cNvSpPr txBox="1"/>
          <p:nvPr/>
        </p:nvSpPr>
        <p:spPr>
          <a:xfrm>
            <a:off x="503271" y="1695104"/>
            <a:ext cx="215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NM_000518.4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95EAA-357B-47F4-817B-DA87C5802D59}"/>
              </a:ext>
            </a:extLst>
          </p:cNvPr>
          <p:cNvSpPr txBox="1"/>
          <p:nvPr/>
        </p:nvSpPr>
        <p:spPr>
          <a:xfrm>
            <a:off x="2182195" y="3273719"/>
            <a:ext cx="15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MEGABLAST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DBC8D-E55A-4D27-BFBF-617D6B84980C}"/>
              </a:ext>
            </a:extLst>
          </p:cNvPr>
          <p:cNvSpPr txBox="1"/>
          <p:nvPr/>
        </p:nvSpPr>
        <p:spPr>
          <a:xfrm>
            <a:off x="1992929" y="2854237"/>
            <a:ext cx="171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Human-WGS</a:t>
            </a:r>
          </a:p>
        </p:txBody>
      </p:sp>
    </p:spTree>
    <p:extLst>
      <p:ext uri="{BB962C8B-B14F-4D97-AF65-F5344CB8AC3E}">
        <p14:creationId xmlns:p14="http://schemas.microsoft.com/office/powerpoint/2010/main" val="19831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8604" b="6046"/>
          <a:stretch/>
        </p:blipFill>
        <p:spPr>
          <a:xfrm>
            <a:off x="304800" y="76200"/>
            <a:ext cx="8305800" cy="3322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67" t="18837" r="21666" b="17034"/>
          <a:stretch/>
        </p:blipFill>
        <p:spPr>
          <a:xfrm>
            <a:off x="2133600" y="3398521"/>
            <a:ext cx="7010400" cy="3112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3710212"/>
            <a:ext cx="1905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= -10 log</a:t>
            </a:r>
            <a:r>
              <a:rPr lang="en-US" baseline="-25000" dirty="0"/>
              <a:t>10</a:t>
            </a:r>
            <a:r>
              <a:rPr lang="en-US" dirty="0"/>
              <a:t> 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At a quality score of 20 (Q20) there is a </a:t>
            </a:r>
          </a:p>
          <a:p>
            <a:r>
              <a:rPr lang="en-US" dirty="0"/>
              <a:t>10^-2 or 1% error</a:t>
            </a:r>
            <a:br>
              <a:rPr lang="en-US" dirty="0"/>
            </a:br>
            <a:r>
              <a:rPr lang="en-US" dirty="0"/>
              <a:t>rate</a:t>
            </a:r>
          </a:p>
          <a:p>
            <a:endParaRPr lang="en-US" dirty="0"/>
          </a:p>
          <a:p>
            <a:r>
              <a:rPr lang="en-US" dirty="0"/>
              <a:t>Scores below Q20 are suspect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76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Phred</a:t>
            </a:r>
            <a:r>
              <a:rPr lang="en-US" dirty="0"/>
              <a:t>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Phred</a:t>
            </a:r>
            <a:r>
              <a:rPr lang="en-US" dirty="0"/>
              <a:t> scores</a:t>
            </a:r>
          </a:p>
          <a:p>
            <a:pPr lvl="1"/>
            <a:r>
              <a:rPr lang="en-US" sz="1800" dirty="0" err="1"/>
              <a:t>Phred</a:t>
            </a:r>
            <a:r>
              <a:rPr lang="en-US" sz="1800" dirty="0"/>
              <a:t> Quality Score  </a:t>
            </a:r>
            <a:r>
              <a:rPr lang="en-US" sz="1800" dirty="0" err="1"/>
              <a:t>Prob</a:t>
            </a:r>
            <a:r>
              <a:rPr lang="en-US" sz="1800" dirty="0"/>
              <a:t> of incorrect base call Base call accuracy</a:t>
            </a:r>
          </a:p>
          <a:p>
            <a:pPr lvl="1"/>
            <a:r>
              <a:rPr lang="en-US" sz="1800" dirty="0"/>
              <a:t>  10                                     1 in 10                                      90%</a:t>
            </a:r>
          </a:p>
          <a:p>
            <a:pPr lvl="1"/>
            <a:r>
              <a:rPr lang="en-US" sz="1800" dirty="0"/>
              <a:t>  20 	                       1  in 100                                   99%</a:t>
            </a:r>
          </a:p>
          <a:p>
            <a:pPr lvl="1"/>
            <a:r>
              <a:rPr lang="en-US" sz="1800" dirty="0"/>
              <a:t>  60                                     1 in 1M                                     99.9999%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7" t="18837" r="21666" b="17034"/>
          <a:stretch/>
        </p:blipFill>
        <p:spPr>
          <a:xfrm>
            <a:off x="762000" y="3581400"/>
            <a:ext cx="7010400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4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understand the quality scores, we need to understand ASCII codes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0D642-82A6-4B8B-B081-8D4FE43FE9C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C57DE-288D-482D-9CBB-A0C2932D3E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246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Nucleotide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3996"/>
            <a:ext cx="4876800" cy="4525963"/>
          </a:xfrm>
        </p:spPr>
        <p:txBody>
          <a:bodyPr/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 T, G, C</a:t>
            </a:r>
            <a:b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= G/A (purine)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C/T (Pyrimidine)</a:t>
            </a:r>
            <a:b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A/C</a:t>
            </a:r>
          </a:p>
          <a:p>
            <a:r>
              <a:rPr lang="en-US" sz="28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G/T</a:t>
            </a:r>
          </a:p>
          <a:p>
            <a:r>
              <a:rPr lang="en-US" sz="28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C/G</a:t>
            </a:r>
          </a:p>
          <a:p>
            <a:r>
              <a:rPr lang="en-US" sz="28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 = A/T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54C8B-62A1-475F-939A-AB4958BCCAB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81600" y="1523998"/>
            <a:ext cx="3962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66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  = A/C/T not 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  = C/G/T not 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  = A/C/G not 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  = A/G/T not C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5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  = A/C/G/T</a:t>
            </a:r>
          </a:p>
        </p:txBody>
      </p:sp>
    </p:spTree>
    <p:extLst>
      <p:ext uri="{BB962C8B-B14F-4D97-AF65-F5344CB8AC3E}">
        <p14:creationId xmlns:p14="http://schemas.microsoft.com/office/powerpoint/2010/main" val="112263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/>
          </a:bodyPr>
          <a:lstStyle/>
          <a:p>
            <a:r>
              <a:rPr lang="en-US" dirty="0"/>
              <a:t>Eukaryotic Chromosome</a:t>
            </a:r>
          </a:p>
          <a:p>
            <a:r>
              <a:rPr lang="en-US" dirty="0"/>
              <a:t>We will talk about </a:t>
            </a:r>
            <a:r>
              <a:rPr lang="en-US" b="1" dirty="0">
                <a:solidFill>
                  <a:srgbClr val="FF0000"/>
                </a:solidFill>
              </a:rPr>
              <a:t>DNA</a:t>
            </a:r>
            <a:r>
              <a:rPr lang="en-US" dirty="0"/>
              <a:t> Sequencing. </a:t>
            </a:r>
          </a:p>
          <a:p>
            <a:r>
              <a:rPr lang="en-US" dirty="0"/>
              <a:t>How NGS data is generated?</a:t>
            </a:r>
          </a:p>
          <a:p>
            <a:r>
              <a:rPr lang="en-US" dirty="0"/>
              <a:t>What are FASTQ,SAM/BAM and VCF file formats?</a:t>
            </a:r>
          </a:p>
          <a:p>
            <a:r>
              <a:rPr lang="en-US" dirty="0"/>
              <a:t>How NGS data is aligned to a reference genome?</a:t>
            </a:r>
          </a:p>
          <a:p>
            <a:r>
              <a:rPr lang="en-US" dirty="0"/>
              <a:t>Genetic variants and how are they determined?</a:t>
            </a:r>
          </a:p>
          <a:p>
            <a:r>
              <a:rPr lang="en-US" dirty="0"/>
              <a:t>Types of errors associated with alignment</a:t>
            </a:r>
          </a:p>
          <a:p>
            <a:r>
              <a:rPr lang="en-US" dirty="0"/>
              <a:t>Impact assessment of genomic variants</a:t>
            </a:r>
          </a:p>
        </p:txBody>
      </p:sp>
    </p:spTree>
    <p:extLst>
      <p:ext uri="{BB962C8B-B14F-4D97-AF65-F5344CB8AC3E}">
        <p14:creationId xmlns:p14="http://schemas.microsoft.com/office/powerpoint/2010/main" val="2590103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scores </a:t>
            </a:r>
          </a:p>
          <a:p>
            <a:pPr lvl="1"/>
            <a:r>
              <a:rPr lang="en-US" dirty="0"/>
              <a:t>Sanger standard format (commonly used)</a:t>
            </a:r>
          </a:p>
          <a:p>
            <a:pPr lvl="2"/>
            <a:r>
              <a:rPr lang="en-US" dirty="0"/>
              <a:t>Often called Q or PHRED scores </a:t>
            </a:r>
          </a:p>
          <a:p>
            <a:pPr lvl="3"/>
            <a:r>
              <a:rPr lang="en-US" dirty="0"/>
              <a:t>Introduced by Phil Green (1998)</a:t>
            </a:r>
          </a:p>
          <a:p>
            <a:pPr lvl="1"/>
            <a:r>
              <a:rPr lang="en-US" dirty="0" err="1"/>
              <a:t>Solexa</a:t>
            </a:r>
            <a:r>
              <a:rPr lang="en-US" dirty="0"/>
              <a:t> (now Illumina Inc.) since 2004</a:t>
            </a:r>
          </a:p>
          <a:p>
            <a:pPr lvl="1"/>
            <a:r>
              <a:rPr lang="en-US" dirty="0"/>
              <a:t>Illumina 1.3+ FASTQ format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54C8B-62A1-475F-939A-AB4958BCCAB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17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focus on Standard Sanger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 are stored as ASCII printable characters 33-126 </a:t>
            </a:r>
          </a:p>
          <a:p>
            <a:pPr lvl="1"/>
            <a:r>
              <a:rPr lang="en-US" dirty="0"/>
              <a:t>ASCII offset of 33 (why 33-126, more on next page)</a:t>
            </a:r>
          </a:p>
          <a:p>
            <a:pPr lvl="1"/>
            <a:r>
              <a:rPr lang="en-US" dirty="0"/>
              <a:t>Range of possible quality score is 0-93</a:t>
            </a:r>
          </a:p>
          <a:p>
            <a:pPr lvl="2"/>
            <a:r>
              <a:rPr lang="en-US" dirty="0"/>
              <a:t>126-33 = 93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54C8B-62A1-475F-939A-AB4958BCCAB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223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CII-Table-w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32220"/>
            <a:ext cx="8334375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21382" y="1954020"/>
            <a:ext cx="1473778" cy="15240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B86A-A3EC-4C74-A63D-4AAF86B4D8D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C58E7-A07A-468A-8745-DD4276772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53200" y="1969010"/>
            <a:ext cx="1578032" cy="15240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2458" y="4112236"/>
            <a:ext cx="1591438" cy="15240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62277" y="102160"/>
            <a:ext cx="507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Public Domain Figure from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http://simple.wikipedia.org/wiki/ASCII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Author: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LanoxxthShaddow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(ASCII-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Table.svg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ZZT32)</a:t>
            </a:r>
          </a:p>
        </p:txBody>
      </p:sp>
    </p:spTree>
    <p:extLst>
      <p:ext uri="{BB962C8B-B14F-4D97-AF65-F5344CB8AC3E}">
        <p14:creationId xmlns:p14="http://schemas.microsoft.com/office/powerpoint/2010/main" val="20961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B5DBB-1517-4436-A741-050EBB01E46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D6624-84B6-4F63-8D40-27E7FA15EE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23525"/>
            <a:ext cx="6096000" cy="5734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77000" y="416790"/>
            <a:ext cx="168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Roseisis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82445" y="0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https://en.wikipedia.org/wiki/File:Phred_Figure_1.jpg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172200" y="2244969"/>
          <a:ext cx="2682875" cy="14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5" imgW="977760" imgH="533160" progId="Equation.3">
                  <p:embed/>
                </p:oleObj>
              </mc:Choice>
              <mc:Fallback>
                <p:oleObj name="Equation" r:id="rId5" imgW="977760" imgH="53316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2200" y="2244969"/>
                        <a:ext cx="2682875" cy="146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5338" y="1293869"/>
            <a:ext cx="3276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Phred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Quality Scores (Q)</a:t>
            </a:r>
            <a:b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 Probabilities (P)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670A1-BA88-4E36-8D4B-3F1740370742}"/>
              </a:ext>
            </a:extLst>
          </p:cNvPr>
          <p:cNvSpPr txBox="1"/>
          <p:nvPr/>
        </p:nvSpPr>
        <p:spPr>
          <a:xfrm>
            <a:off x="6172200" y="3930316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Q =  50,</a:t>
            </a:r>
          </a:p>
          <a:p>
            <a:r>
              <a:rPr lang="en-US" dirty="0"/>
              <a:t>       P =  1/10^5</a:t>
            </a:r>
            <a:br>
              <a:rPr lang="en-US" dirty="0"/>
            </a:br>
            <a:r>
              <a:rPr lang="en-US" dirty="0"/>
              <a:t>          = 0.00001</a:t>
            </a:r>
            <a:br>
              <a:rPr lang="en-US" dirty="0"/>
            </a:br>
            <a:r>
              <a:rPr lang="en-US" dirty="0"/>
              <a:t>      Accuracy =  1 – 0.00001</a:t>
            </a:r>
            <a:br>
              <a:rPr lang="en-US" dirty="0"/>
            </a:br>
            <a:r>
              <a:rPr lang="en-US" dirty="0"/>
              <a:t>                       =  99.999%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9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BA471-7BE6-4097-8DF7-DC9E44CA2C2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C58E7-A07A-468A-8745-DD4276772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65018" y="1905000"/>
          <a:ext cx="781396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164">
                  <a:extLst>
                    <a:ext uri="{9D8B030D-6E8A-4147-A177-3AD203B41FA5}">
                      <a16:colId xmlns:a16="http://schemas.microsoft.com/office/drawing/2014/main" val="1448229483"/>
                    </a:ext>
                  </a:extLst>
                </a:gridCol>
                <a:gridCol w="3636818">
                  <a:extLst>
                    <a:ext uri="{9D8B030D-6E8A-4147-A177-3AD203B41FA5}">
                      <a16:colId xmlns:a16="http://schemas.microsoft.com/office/drawing/2014/main" val="3974311003"/>
                    </a:ext>
                  </a:extLst>
                </a:gridCol>
                <a:gridCol w="2382982">
                  <a:extLst>
                    <a:ext uri="{9D8B030D-6E8A-4147-A177-3AD203B41FA5}">
                      <a16:colId xmlns:a16="http://schemas.microsoft.com/office/drawing/2014/main" val="333203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Phred</a:t>
                      </a:r>
                      <a:r>
                        <a:rPr lang="en-US" sz="2000" b="1" dirty="0"/>
                        <a:t> Quality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Probability of incorrect base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Base call</a:t>
                      </a:r>
                      <a:r>
                        <a:rPr lang="en-US" sz="2000" b="1" baseline="0" dirty="0"/>
                        <a:t> accuracy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9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 in 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53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1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10,000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99.99%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4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100,000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99.999%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6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 in 1,000,000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99.9999%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71467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34695" y="920721"/>
          <a:ext cx="26828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3" imgW="977760" imgH="228600" progId="Equation.3">
                  <p:embed/>
                </p:oleObj>
              </mc:Choice>
              <mc:Fallback>
                <p:oleObj name="Equation" r:id="rId3" imgW="97776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695" y="920721"/>
                        <a:ext cx="2682875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838113" y="712759"/>
          <a:ext cx="16033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Equation" r:id="rId5" imgW="583920" imgH="304560" progId="Equation.3">
                  <p:embed/>
                </p:oleObj>
              </mc:Choice>
              <mc:Fallback>
                <p:oleObj name="Equation" r:id="rId5" imgW="583920" imgH="3045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8113" y="712759"/>
                        <a:ext cx="1603375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81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9807"/>
            <a:ext cx="8229600" cy="4525963"/>
          </a:xfrm>
        </p:spPr>
        <p:txBody>
          <a:bodyPr/>
          <a:lstStyle/>
          <a:p>
            <a:r>
              <a:rPr lang="en-US" dirty="0"/>
              <a:t>FASTQ  (ASCII format) </a:t>
            </a:r>
          </a:p>
          <a:p>
            <a:pPr lvl="1"/>
            <a:r>
              <a:rPr lang="en-US" dirty="0"/>
              <a:t> Line 4: quality values same number as line 2. </a:t>
            </a:r>
            <a:br>
              <a:rPr lang="en-US" dirty="0"/>
            </a:br>
            <a:r>
              <a:rPr lang="en-US" dirty="0"/>
              <a:t>Probability of error during the sequencing</a:t>
            </a:r>
          </a:p>
          <a:p>
            <a:pPr lvl="1"/>
            <a:r>
              <a:rPr lang="en-US" dirty="0"/>
              <a:t>Two types of quality summary standards are in common practice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</a:p>
          <a:p>
            <a:endParaRPr lang="en-US" i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3121" y="0"/>
            <a:ext cx="8626079" cy="123110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@SEQ_ID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GATTTGGGGTTCAAAGCAGTATCGATCAAATAGTAAATCCATTTGTTCAACTCACAGTTT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!''*((((***+))%%%++)(%%%%).1***-+*''))**55CCF&gt;&gt;&gt;&gt;&gt;&gt;CCCCCCC6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032" y="3827801"/>
            <a:ext cx="32206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Sanger (PHRED +33)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Subtract 33 from the numeric value associated with the ASCII character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@ Dec value  of 64; so Q = 64 – 33 = 31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19401" y="3827801"/>
            <a:ext cx="3220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Solexa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(PHRED +64)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Subtract 64 from the score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 = 64 – 64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27494" y="5405553"/>
            <a:ext cx="1974457" cy="4616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 = -log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3A3E22-6FBE-4A85-82D5-93AD3297077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27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2181" y="1743600"/>
            <a:ext cx="7193819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If PHRED SCORE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of incorrect base call       Accuracy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0                                   1 in 1                                 0%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30                                   1 in 10                               90%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6921" y="64294"/>
            <a:ext cx="8626079" cy="123110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@SEQ_ID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GATTTGGGGTTCAAAGCAGTATCGATCAAATAGTAAATCCATTTGTTCAACTCACAGTTT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!''*((((***+))%%%++)(%%%%).1***-+*''))**55CCF&gt;&gt;&gt;&gt;&gt;&gt;CCCCCCC6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669" y="2985961"/>
            <a:ext cx="833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If the symbol is ‘!’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967335"/>
            <a:ext cx="6760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Quality Scores: ‘!’ lowest and ‘~’ is the highest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8789" y="4343400"/>
            <a:ext cx="89181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QUIZ: What is the Quality score for the second base in the above read?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C23F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Assume Sanger Standard (PHRED +33) to get the Quality Scoring.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2FE2E-4D22-498B-9299-3B418A22DA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D6624-84B6-4F63-8D40-27E7FA15EE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9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CII-Table-w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" y="1032220"/>
            <a:ext cx="8334375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12956" y="15436"/>
            <a:ext cx="507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Public Domain Figure from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http://simple.wikipedia.org/wiki/ASCII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Author: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LanoxxthShaddow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(ASCII-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Table.svg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ZZT32)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B86A-A3EC-4C74-A63D-4AAF86B4D8D3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C58E7-A07A-468A-8745-DD42767729E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8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Quality Scores: ! Is for lowest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and ~ is  for the highest.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Why these symbols were chosen?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15698" y="570555"/>
            <a:ext cx="5231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ASCII code for ‘!’  is 33 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so Q(Sanger) = 0; Q(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Solexa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= 33 – 64 = -31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ASCII code for ‘~’ is 126 </a:t>
            </a:r>
          </a:p>
        </p:txBody>
      </p:sp>
    </p:spTree>
    <p:extLst>
      <p:ext uri="{BB962C8B-B14F-4D97-AF65-F5344CB8AC3E}">
        <p14:creationId xmlns:p14="http://schemas.microsoft.com/office/powerpoint/2010/main" val="420778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FASTQ  (ASCII format) </a:t>
            </a:r>
          </a:p>
          <a:p>
            <a:pPr lvl="1"/>
            <a:r>
              <a:rPr lang="en-US" dirty="0"/>
              <a:t> Line 4: quality values same number as line 1. </a:t>
            </a:r>
            <a:br>
              <a:rPr lang="en-US" dirty="0"/>
            </a:br>
            <a:r>
              <a:rPr lang="en-US" dirty="0"/>
              <a:t>Probability of error during the sequencing</a:t>
            </a:r>
          </a:p>
          <a:p>
            <a:r>
              <a:rPr lang="en-US" dirty="0"/>
              <a:t>FASTG is an extension of FASTQ</a:t>
            </a:r>
          </a:p>
          <a:p>
            <a:endParaRPr lang="en-US" i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6921" y="64294"/>
            <a:ext cx="8626079" cy="123110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@SEQ_ID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GATTTGGGGTTCAAAGCAGTATCGATCAAATAGTAAATCCATTTGTTCAACTCACAGTTT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!''*((((***+))%%%++)(%%%%).1***-+*''))**55CCF&gt;&gt;&gt;&gt;&gt;&gt;CCCCCCC6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81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Qsanger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-10 log10 P 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QSolexa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-10 log10 p/1-p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D0223-AFAB-4859-BED6-2FF8D2E85FA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S. Ravichandran,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89C7C-1A40-4377-9B14-A6948ED3D8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088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582025" cy="405496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57400" y="3048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was taken from Galaxy.org site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Starting with Illumina 1.8 </a:t>
            </a:r>
          </a:p>
        </p:txBody>
      </p:sp>
    </p:spTree>
    <p:extLst>
      <p:ext uri="{BB962C8B-B14F-4D97-AF65-F5344CB8AC3E}">
        <p14:creationId xmlns:p14="http://schemas.microsoft.com/office/powerpoint/2010/main" val="130177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Human Genome Project</a:t>
            </a:r>
          </a:p>
          <a:p>
            <a:r>
              <a:rPr lang="en-US" dirty="0"/>
              <a:t>Shotgun</a:t>
            </a:r>
          </a:p>
          <a:p>
            <a:r>
              <a:rPr lang="en-US" dirty="0">
                <a:hlinkClick r:id="rId2"/>
              </a:rPr>
              <a:t>https://www.youtube.com/watch?v=vg7Y5EeZsjk</a:t>
            </a:r>
            <a:r>
              <a:rPr lang="en-US" dirty="0"/>
              <a:t> </a:t>
            </a:r>
          </a:p>
          <a:p>
            <a:r>
              <a:rPr lang="en-US" dirty="0"/>
              <a:t>Other sequencing </a:t>
            </a:r>
          </a:p>
          <a:p>
            <a:r>
              <a:rPr lang="en-US" dirty="0"/>
              <a:t>Genome Wars</a:t>
            </a:r>
          </a:p>
          <a:p>
            <a:pPr lvl="1"/>
            <a:r>
              <a:rPr lang="en-US" dirty="0"/>
              <a:t>Craig Venter (Celera founder, J. Craig Venter Institute)</a:t>
            </a:r>
          </a:p>
          <a:p>
            <a:pPr lvl="1"/>
            <a:r>
              <a:rPr lang="en-US" dirty="0"/>
              <a:t>Francis Collins (NIH Director)</a:t>
            </a:r>
          </a:p>
        </p:txBody>
      </p:sp>
    </p:spTree>
    <p:extLst>
      <p:ext uri="{BB962C8B-B14F-4D97-AF65-F5344CB8AC3E}">
        <p14:creationId xmlns:p14="http://schemas.microsoft.com/office/powerpoint/2010/main" val="3516692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FastQ files, is there a DB? 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116491" y="1718368"/>
            <a:ext cx="2667806" cy="15488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SRA from NCBI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stores FASTQ files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30" y="1855769"/>
            <a:ext cx="5909353" cy="4432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6988" y="1671103"/>
            <a:ext cx="12876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05954" y="2944016"/>
            <a:ext cx="151201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 access Bases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3887" y="3794621"/>
            <a:ext cx="210620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 5 Million Billion or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 5 Quadrillion</a:t>
            </a:r>
          </a:p>
        </p:txBody>
      </p:sp>
    </p:spTree>
    <p:extLst>
      <p:ext uri="{BB962C8B-B14F-4D97-AF65-F5344CB8AC3E}">
        <p14:creationId xmlns:p14="http://schemas.microsoft.com/office/powerpoint/2010/main" val="1504752810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Compare Sanger with NGS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23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9.1 from the Book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34615" r="11612" b="24359"/>
          <a:stretch/>
        </p:blipFill>
        <p:spPr bwMode="auto">
          <a:xfrm>
            <a:off x="-11722" y="2133601"/>
            <a:ext cx="9138324" cy="288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65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Watch the Video in the class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709" y="685800"/>
            <a:ext cx="8915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https://www.youtube.com/watch?annotation_id=annotation_228575861&amp;feature=iv&amp;src_vid=womKfikWlxM&amp;v=fCd6B5HRaZ8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660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/>
              <a:t>Pyrosequencing</a:t>
            </a:r>
          </a:p>
          <a:p>
            <a:pPr lvl="1"/>
            <a:r>
              <a:rPr lang="en-US" dirty="0"/>
              <a:t>Alternative approach to Illumina</a:t>
            </a:r>
          </a:p>
          <a:p>
            <a:pPr lvl="1"/>
            <a:r>
              <a:rPr lang="en-US" dirty="0"/>
              <a:t>Uses a Bead based approach instead of a “flow cell”</a:t>
            </a:r>
          </a:p>
          <a:p>
            <a:r>
              <a:rPr lang="en-US" dirty="0"/>
              <a:t>Sequencing by Ligation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Library preparation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Bead coupling </a:t>
            </a:r>
            <a:r>
              <a:rPr lang="en-US" dirty="0">
                <a:sym typeface="Wingdings" panose="05000000000000000000" pitchFamily="2" charset="2"/>
              </a:rPr>
              <a:t> PCR amplification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Bead deposition on glass slide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Sequencing by ligation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Data  Analysis  (repeat steps 1 to 5 many times)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00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 Seq. technology: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Genomes Project</a:t>
            </a:r>
          </a:p>
          <a:p>
            <a:r>
              <a:rPr lang="en-US" dirty="0"/>
              <a:t>HEP </a:t>
            </a:r>
          </a:p>
          <a:p>
            <a:r>
              <a:rPr lang="en-US" dirty="0"/>
              <a:t>How do go from sequence reads to applications?</a:t>
            </a:r>
          </a:p>
          <a:p>
            <a:pPr lvl="1"/>
            <a:r>
              <a:rPr lang="en-US" dirty="0"/>
              <a:t>Step1 answers the question for each read, </a:t>
            </a:r>
          </a:p>
          <a:p>
            <a:pPr lvl="2"/>
            <a:r>
              <a:rPr lang="en-US" dirty="0"/>
              <a:t>where does this read came from?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26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Application: Variant Detection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E54C8B-62A1-475F-939A-AB4958BCC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16002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GTCGCAGTA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CTGTCT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||||||||||||||||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GTCGCAGTA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CTGTCT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0" y="26670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GGATCT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CGATATACC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||||||||||||||||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GGATCT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CGATATACC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524000"/>
            <a:ext cx="129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READS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19200" y="2477363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7800" y="190500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 to the Reference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800" y="3959661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TCTCTCCCA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AGAGC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||||||||||||||||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TCTCTCCCA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AGAGC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67400" y="3048000"/>
            <a:ext cx="1143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12081">
            <a:off x="5693696" y="310456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Aggregate/Pile-up</a:t>
            </a:r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400800" y="4446885"/>
            <a:ext cx="1143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29400" y="430864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7131737" y="1628001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Pile-up:</a:t>
            </a:r>
          </a:p>
          <a:p>
            <a:r>
              <a:rPr lang="en-US" dirty="0"/>
              <a:t>The collection of NTs from each read at a particular location</a:t>
            </a:r>
          </a:p>
        </p:txBody>
      </p:sp>
    </p:spTree>
    <p:extLst>
      <p:ext uri="{BB962C8B-B14F-4D97-AF65-F5344CB8AC3E}">
        <p14:creationId xmlns:p14="http://schemas.microsoft.com/office/powerpoint/2010/main" val="1096811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66" y="673125"/>
            <a:ext cx="8229600" cy="1143000"/>
          </a:xfrm>
        </p:spPr>
        <p:txBody>
          <a:bodyPr/>
          <a:lstStyle/>
          <a:p>
            <a:r>
              <a:rPr lang="en-US" dirty="0"/>
              <a:t>NGS Application: RNA-</a:t>
            </a:r>
            <a:r>
              <a:rPr lang="en-US" dirty="0" err="1"/>
              <a:t>seq</a:t>
            </a:r>
            <a:r>
              <a:rPr lang="en-US" dirty="0"/>
              <a:t> differential expression</a:t>
            </a:r>
            <a:br>
              <a:rPr lang="en-US" dirty="0"/>
            </a:br>
            <a:r>
              <a:rPr lang="en-US" dirty="0"/>
              <a:t>(</a:t>
            </a:r>
            <a:r>
              <a:rPr lang="en-US" sz="3200" i="1" dirty="0"/>
              <a:t>RNA </a:t>
            </a:r>
            <a:r>
              <a:rPr lang="en-US" sz="3200" i="1"/>
              <a:t>not DNA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950075"/>
            <a:ext cx="2133600" cy="365125"/>
          </a:xfrm>
        </p:spPr>
        <p:txBody>
          <a:bodyPr/>
          <a:lstStyle/>
          <a:p>
            <a:pPr>
              <a:defRPr/>
            </a:pPr>
            <a:fld id="{130BA471-7BE6-4097-8DF7-DC9E44CA2C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9500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950075"/>
            <a:ext cx="2133600" cy="365125"/>
          </a:xfrm>
        </p:spPr>
        <p:txBody>
          <a:bodyPr/>
          <a:lstStyle/>
          <a:p>
            <a:pPr>
              <a:defRPr/>
            </a:pPr>
            <a:fld id="{601C58E7-A07A-468A-8745-DD42767729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147794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A</a:t>
            </a:r>
          </a:p>
          <a:p>
            <a:r>
              <a:rPr lang="en-US" dirty="0"/>
              <a:t>Reads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966" y="4671794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B</a:t>
            </a:r>
          </a:p>
          <a:p>
            <a:r>
              <a:rPr lang="en-US" dirty="0"/>
              <a:t>Reads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" y="2097853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RNA</a:t>
            </a:r>
            <a:r>
              <a:rPr lang="en-US" dirty="0">
                <a:sym typeface="Wingdings" panose="05000000000000000000" pitchFamily="2" charset="2"/>
              </a:rPr>
              <a:t> cDNA and sequence them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219200" y="3681194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47800" y="499581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0" y="33001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3966" y="46420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19400" y="32239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57500" y="3376394"/>
            <a:ext cx="533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11011" y="3660108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11011" y="3794125"/>
            <a:ext cx="533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32589" y="4635063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070689" y="4787463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24200" y="5071177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4200" y="5205194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810000" y="3584696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750923" y="500900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39538" y="3172950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28662" y="4627273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14409" y="3994114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CTCTGGTCGAGGGTCTAAATCGCCCCTGTGTACCCGGGTAGAGAGAGACCAG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700" y="402428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34000" y="3994114"/>
            <a:ext cx="26670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5562600" y="381039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971800" y="33763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24200" y="35287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76600" y="36811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38800" y="369438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62600" y="3556107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753100" y="3470959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905500" y="3315011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73311" y="31477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738973" y="3037922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019800" y="29191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3311" y="2842994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738973" y="4811939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38800" y="4662134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38973" y="4549973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50923" y="5441068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GeneX</a:t>
            </a:r>
            <a:r>
              <a:rPr lang="en-US" dirty="0"/>
              <a:t> is expressed more in Sample A than B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58000" y="370591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GeneX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391400" y="4519394"/>
            <a:ext cx="304800" cy="55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38390" y="4701934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65224" y="3546115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Pile-up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53235" y="4981165"/>
            <a:ext cx="11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Pile-up</a:t>
            </a:r>
          </a:p>
        </p:txBody>
      </p:sp>
    </p:spTree>
    <p:extLst>
      <p:ext uri="{BB962C8B-B14F-4D97-AF65-F5344CB8AC3E}">
        <p14:creationId xmlns:p14="http://schemas.microsoft.com/office/powerpoint/2010/main" val="3912750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NGS of Genomic DNA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C57DE-288D-482D-9CBB-A0C2932D3E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79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Commonly used workflow is the Genome Analysis Toolkit (GATK)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8376BE-7EC1-4E96-974E-2DA5705A2B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C57DE-288D-482D-9CBB-A0C2932D3E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Whole genome sequencing for any species </a:t>
            </a:r>
          </a:p>
          <a:p>
            <a:pPr lvl="1"/>
            <a:r>
              <a:rPr lang="en-US" dirty="0"/>
              <a:t>Build or rebuild the tree of life</a:t>
            </a:r>
          </a:p>
          <a:p>
            <a:r>
              <a:rPr lang="en-US" dirty="0"/>
              <a:t>HGP (mosaic)</a:t>
            </a:r>
          </a:p>
          <a:p>
            <a:pPr lvl="1"/>
            <a:r>
              <a:rPr lang="en-US" dirty="0"/>
              <a:t>We can re-sequence the individual's genome </a:t>
            </a:r>
          </a:p>
          <a:p>
            <a:pPr lvl="1"/>
            <a:r>
              <a:rPr lang="en-US" dirty="0"/>
              <a:t>Genomes from individual cells within an individual</a:t>
            </a:r>
          </a:p>
          <a:p>
            <a:pPr lvl="1"/>
            <a:r>
              <a:rPr lang="en-US" dirty="0"/>
              <a:t>Cancer to non-cancerous cells </a:t>
            </a:r>
          </a:p>
          <a:p>
            <a:pPr lvl="2"/>
            <a:r>
              <a:rPr lang="en-US" dirty="0"/>
              <a:t>Somatic not sex cells</a:t>
            </a:r>
          </a:p>
        </p:txBody>
      </p:sp>
    </p:spTree>
    <p:extLst>
      <p:ext uri="{BB962C8B-B14F-4D97-AF65-F5344CB8AC3E}">
        <p14:creationId xmlns:p14="http://schemas.microsoft.com/office/powerpoint/2010/main" val="1180418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5432197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80931" y="95507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FASTQ-Sanger/</a:t>
            </a:r>
            <a:br>
              <a:rPr lang="en-US" dirty="0"/>
            </a:br>
            <a:r>
              <a:rPr lang="en-US" dirty="0"/>
              <a:t>FASTQ-Illumina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9397" y="2057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SAM/BAM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89397" y="2698065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VCF/BCF </a:t>
            </a:r>
          </a:p>
        </p:txBody>
      </p:sp>
    </p:spTree>
    <p:extLst>
      <p:ext uri="{BB962C8B-B14F-4D97-AF65-F5344CB8AC3E}">
        <p14:creationId xmlns:p14="http://schemas.microsoft.com/office/powerpoint/2010/main" val="3653847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7"/>
          <a:stretch/>
        </p:blipFill>
        <p:spPr bwMode="auto">
          <a:xfrm>
            <a:off x="108527" y="1143000"/>
            <a:ext cx="3787775" cy="145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5" r="7289" b="65672"/>
          <a:stretch/>
        </p:blipFill>
        <p:spPr bwMode="auto">
          <a:xfrm>
            <a:off x="4953000" y="40409"/>
            <a:ext cx="3097237" cy="333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3" b="22456"/>
          <a:stretch/>
        </p:blipFill>
        <p:spPr bwMode="auto">
          <a:xfrm>
            <a:off x="3861666" y="3200400"/>
            <a:ext cx="4020761" cy="30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6037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GATK: Genome Analysis Toolkit   </a:t>
            </a:r>
            <a:br>
              <a:rPr lang="en-US" dirty="0"/>
            </a:br>
            <a:r>
              <a:rPr lang="en-US" dirty="0"/>
              <a:t>state-of-the-art workflow</a:t>
            </a:r>
          </a:p>
        </p:txBody>
      </p:sp>
    </p:spTree>
    <p:extLst>
      <p:ext uri="{BB962C8B-B14F-4D97-AF65-F5344CB8AC3E}">
        <p14:creationId xmlns:p14="http://schemas.microsoft.com/office/powerpoint/2010/main" val="3948838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 (Sanger to </a:t>
            </a:r>
            <a:r>
              <a:rPr lang="en-US" dirty="0" err="1"/>
              <a:t>NextGen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0920" y="2750183"/>
            <a:ext cx="8229600" cy="3036887"/>
          </a:xfrm>
        </p:spPr>
        <p:txBody>
          <a:bodyPr/>
          <a:lstStyle/>
          <a:p>
            <a:r>
              <a:rPr lang="en-US" dirty="0"/>
              <a:t>ASCII format</a:t>
            </a:r>
          </a:p>
          <a:p>
            <a:r>
              <a:rPr lang="en-US" dirty="0"/>
              <a:t>Line 1: begins @ character and other details (sequence ID </a:t>
            </a:r>
            <a:r>
              <a:rPr lang="en-US" dirty="0" err="1"/>
              <a:t>etc</a:t>
            </a:r>
            <a:r>
              <a:rPr lang="en-US" dirty="0"/>
              <a:t>) are optional</a:t>
            </a:r>
          </a:p>
          <a:p>
            <a:r>
              <a:rPr lang="en-US" dirty="0"/>
              <a:t>Line 2: raw sequence of the read</a:t>
            </a:r>
          </a:p>
          <a:p>
            <a:r>
              <a:rPr lang="en-US" dirty="0"/>
              <a:t>Line 3: begins with “+” and optionally by same sequence ID 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42776" y="1295400"/>
            <a:ext cx="8626079" cy="123110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@SEQ_ID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GATTTGGGGTTCAAAGCAGTATCGATCAAATAGTAAATCCATTTGTTCAACTCACAGTTT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!''*((((***+))%%%++)(%%%%).1***-+*''))**55CCF&gt;&gt;&gt;&gt;&gt;&gt;CCCCCCC6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2CA7-A300-4E14-A3BA-6E1F6C11814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C58E7-A07A-468A-8745-DD42767729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61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62" y="0"/>
            <a:ext cx="761767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548805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accent6">
                    <a:lumMod val="50000"/>
                  </a:schemeClr>
                </a:solidFill>
              </a:rPr>
              <a:t>6. SAMTOOLS -SAM/BAM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BAM is just the binary version of SAM. So, we will just focus on SAM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What is a SAM file? </a:t>
            </a:r>
            <a:br>
              <a:rPr lang="en" dirty="0"/>
            </a:br>
            <a:r>
              <a:rPr lang="en" b="1" dirty="0">
                <a:solidFill>
                  <a:srgbClr val="00B050"/>
                </a:solidFill>
              </a:rPr>
              <a:t>Sequence Alignment  Map </a:t>
            </a:r>
            <a:r>
              <a:rPr lang="en" dirty="0"/>
              <a:t>file (read to reference) of NextGen data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How do we view or analyze the read aligned file?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SAMTools package can be used to view, convert BAM ←→ SAM, view alignments etc. </a:t>
            </a:r>
          </a:p>
        </p:txBody>
      </p:sp>
    </p:spTree>
    <p:extLst>
      <p:ext uri="{BB962C8B-B14F-4D97-AF65-F5344CB8AC3E}">
        <p14:creationId xmlns:p14="http://schemas.microsoft.com/office/powerpoint/2010/main" val="1745001905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219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SAM File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" y="0"/>
            <a:ext cx="8097012" cy="692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35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ED8D-7B6A-41C4-929E-466557D71C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Variant 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EFFCA-8BF2-458C-9A30-562DEEE55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94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Flag file</a:t>
            </a:r>
            <a:br>
              <a:rPr lang="en-US" dirty="0"/>
            </a:br>
            <a:r>
              <a:rPr lang="en-US" dirty="0"/>
              <a:t>1+2+32+128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752600"/>
            <a:ext cx="5029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FF0000"/>
                </a:solidFill>
              </a:rPr>
              <a:t>000000000001 : 1 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read paired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000000000010 : 2 : read mapped in proper pair</a:t>
            </a:r>
          </a:p>
          <a:p>
            <a:pPr fontAlgn="base"/>
            <a:r>
              <a:rPr lang="en-US" dirty="0"/>
              <a:t>000000000100 : 4 : read unmapped</a:t>
            </a:r>
          </a:p>
          <a:p>
            <a:pPr fontAlgn="base"/>
            <a:r>
              <a:rPr lang="en-US" dirty="0"/>
              <a:t>000000001000 : 8 : mate unmapped</a:t>
            </a:r>
          </a:p>
          <a:p>
            <a:pPr fontAlgn="base"/>
            <a:r>
              <a:rPr lang="en-US" dirty="0"/>
              <a:t>000000010000 : 16 : read reverse strand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000000100000 : 32 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mate reverse strand</a:t>
            </a:r>
          </a:p>
          <a:p>
            <a:pPr fontAlgn="base"/>
            <a:r>
              <a:rPr lang="en-US" dirty="0"/>
              <a:t>000001000000 : 64 : first in pair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000010000000 : 128 : second in pair</a:t>
            </a:r>
          </a:p>
          <a:p>
            <a:pPr fontAlgn="base"/>
            <a:r>
              <a:rPr lang="en-US" dirty="0"/>
              <a:t>000100000000 : 256 : not primary alignment</a:t>
            </a:r>
          </a:p>
          <a:p>
            <a:pPr fontAlgn="base"/>
            <a:r>
              <a:rPr lang="en-US" dirty="0"/>
              <a:t>001000000000 : 512 : read fails platform/vendor quality checks</a:t>
            </a:r>
          </a:p>
          <a:p>
            <a:pPr fontAlgn="base"/>
            <a:r>
              <a:rPr lang="en-US" dirty="0"/>
              <a:t>010000000000 : 1024 : read is PCR or optical duplicate</a:t>
            </a:r>
          </a:p>
          <a:p>
            <a:pPr fontAlgn="base"/>
            <a:r>
              <a:rPr lang="en-US" dirty="0"/>
              <a:t>100000000000 : 2048 : supplementary alignment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6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9" r="2231"/>
          <a:stretch/>
        </p:blipFill>
        <p:spPr bwMode="auto">
          <a:xfrm>
            <a:off x="2" y="649705"/>
            <a:ext cx="9121126" cy="560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038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VCF File and what we can do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0800"/>
            <a:ext cx="9144000" cy="2697163"/>
          </a:xfrm>
        </p:spPr>
        <p:txBody>
          <a:bodyPr/>
          <a:lstStyle/>
          <a:p>
            <a:r>
              <a:rPr lang="en-US" dirty="0"/>
              <a:t>Most software require a compressed VCF</a:t>
            </a:r>
          </a:p>
          <a:p>
            <a:r>
              <a:rPr lang="en-US" dirty="0"/>
              <a:t>So, we can compress them using </a:t>
            </a:r>
            <a:r>
              <a:rPr lang="en-US" dirty="0" err="1"/>
              <a:t>linux</a:t>
            </a:r>
            <a:r>
              <a:rPr lang="en-US" dirty="0"/>
              <a:t> command and feed them as input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20"/>
          <a:stretch/>
        </p:blipFill>
        <p:spPr bwMode="auto">
          <a:xfrm>
            <a:off x="228600" y="1828800"/>
            <a:ext cx="704515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97"/>
          <a:stretch/>
        </p:blipFill>
        <p:spPr bwMode="auto">
          <a:xfrm>
            <a:off x="228600" y="990600"/>
            <a:ext cx="66975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28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Sanger Sequencing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C3DCD-E66B-41EC-A438-2000B86254AF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C57DE-288D-482D-9CBB-A0C2932D3E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87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"/>
          <a:stretch/>
        </p:blipFill>
        <p:spPr bwMode="auto">
          <a:xfrm>
            <a:off x="17820" y="2895600"/>
            <a:ext cx="9126180" cy="332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6832" y="762000"/>
            <a:ext cx="876522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We can get stats (depth coverage etc.)</a:t>
            </a:r>
          </a:p>
          <a:p>
            <a:r>
              <a:rPr lang="en-US" sz="2800" dirty="0"/>
              <a:t>For example, using the VCF, we can ask in Chromosome 11,</a:t>
            </a:r>
            <a:br>
              <a:rPr lang="en-US" sz="2800" dirty="0"/>
            </a:br>
            <a:r>
              <a:rPr lang="en-US" sz="2800" dirty="0"/>
              <a:t>from </a:t>
            </a:r>
            <a:r>
              <a:rPr lang="en-US" sz="2800" dirty="0" err="1"/>
              <a:t>mbp</a:t>
            </a:r>
            <a:r>
              <a:rPr lang="en-US" sz="2800" dirty="0"/>
              <a:t> 5200,000 – 5,300,000 what are the variations?</a:t>
            </a:r>
          </a:p>
          <a:p>
            <a:r>
              <a:rPr lang="en-US" sz="2800" dirty="0"/>
              <a:t>This is the Beta Globin Region </a:t>
            </a:r>
          </a:p>
        </p:txBody>
      </p:sp>
    </p:spTree>
    <p:extLst>
      <p:ext uri="{BB962C8B-B14F-4D97-AF65-F5344CB8AC3E}">
        <p14:creationId xmlns:p14="http://schemas.microsoft.com/office/powerpoint/2010/main" val="3229432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090159"/>
              </p:ext>
            </p:extLst>
          </p:nvPr>
        </p:nvGraphicFramePr>
        <p:xfrm>
          <a:off x="448733" y="1981200"/>
          <a:ext cx="8442569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Equation" r:id="rId3" imgW="3784320" imgH="660240" progId="Equation.3">
                  <p:embed/>
                </p:oleObj>
              </mc:Choice>
              <mc:Fallback>
                <p:oleObj name="Equation" r:id="rId3" imgW="3784320" imgH="660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733" y="1981200"/>
                        <a:ext cx="8442569" cy="147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676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we find VCF files?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Genomes</a:t>
            </a:r>
          </a:p>
          <a:p>
            <a:pPr lvl="1"/>
            <a:r>
              <a:rPr lang="en-US" dirty="0"/>
              <a:t>Example 1</a:t>
            </a:r>
          </a:p>
          <a:p>
            <a:pPr lvl="1"/>
            <a:r>
              <a:rPr lang="en-US" dirty="0"/>
              <a:t>Go to ENA site</a:t>
            </a:r>
          </a:p>
          <a:p>
            <a:pPr lvl="1"/>
            <a:r>
              <a:rPr lang="en-US" dirty="0"/>
              <a:t>Search for </a:t>
            </a:r>
            <a:r>
              <a:rPr lang="en-US" b="1" dirty="0">
                <a:solidFill>
                  <a:srgbClr val="00B050"/>
                </a:solidFill>
              </a:rPr>
              <a:t>ERZ015345 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Send the </a:t>
            </a:r>
            <a:r>
              <a:rPr lang="en-US" b="1" dirty="0" err="1">
                <a:solidFill>
                  <a:srgbClr val="00B050"/>
                </a:solidFill>
              </a:rPr>
              <a:t>vcf</a:t>
            </a:r>
            <a:r>
              <a:rPr lang="en-US" b="1" dirty="0">
                <a:solidFill>
                  <a:srgbClr val="00B050"/>
                </a:solidFill>
              </a:rPr>
              <a:t> to galaxy or download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Example 2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Go to NCBI </a:t>
            </a:r>
          </a:p>
          <a:p>
            <a:pPr lvl="1"/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5400" y="52578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ftp://ftp.ncbi.nih.gov/snp/organisms/human_9606/VCF/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4755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u="sng" dirty="0">
                <a:solidFill>
                  <a:schemeClr val="accent6">
                    <a:lumMod val="50000"/>
                  </a:schemeClr>
                </a:solidFill>
              </a:rPr>
              <a:t>How to visualize the variant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 </a:t>
            </a:r>
            <a:r>
              <a:rPr lang="en-US" dirty="0" err="1"/>
              <a:t>SamTools</a:t>
            </a:r>
            <a:r>
              <a:rPr lang="en-US" dirty="0"/>
              <a:t> and IGV are good software for visualizing the HGV data </a:t>
            </a:r>
          </a:p>
          <a:p>
            <a:pPr lvl="1"/>
            <a:r>
              <a:rPr lang="en-US" dirty="0" err="1"/>
              <a:t>gwbench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63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Class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Complete the Self-test Quiz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The following are the assigned </a:t>
            </a:r>
            <a:r>
              <a:rPr lang="en-US" dirty="0">
                <a:solidFill>
                  <a:srgbClr val="0000FF"/>
                </a:solidFill>
              </a:rPr>
              <a:t>Problems/Computer Lab</a:t>
            </a:r>
            <a:r>
              <a:rPr lang="en-US" dirty="0"/>
              <a:t> for this week:  </a:t>
            </a:r>
          </a:p>
          <a:p>
            <a:pPr lvl="1"/>
            <a:r>
              <a:rPr lang="en-US" dirty="0"/>
              <a:t>9-2, 9-3</a:t>
            </a:r>
          </a:p>
          <a:p>
            <a:pPr lvl="1"/>
            <a:r>
              <a:rPr lang="en-US" dirty="0"/>
              <a:t>The following questions is not part of the book computer lab set</a:t>
            </a:r>
          </a:p>
          <a:p>
            <a:pPr lvl="2"/>
            <a:r>
              <a:rPr lang="en-US" dirty="0"/>
              <a:t>Use NA12878 or other NGS data and use a gene of your interest and do a SRA-blast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10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Dideoxynucleotide</a:t>
            </a:r>
            <a:r>
              <a:rPr lang="en-US" dirty="0"/>
              <a:t> sequencing</a:t>
            </a:r>
          </a:p>
          <a:p>
            <a:r>
              <a:rPr lang="en-US" dirty="0"/>
              <a:t>Obtain a template (DNA) </a:t>
            </a:r>
          </a:p>
          <a:p>
            <a:pPr lvl="1"/>
            <a:r>
              <a:rPr lang="en-US" dirty="0"/>
              <a:t>Denature to get a single strand DNA</a:t>
            </a:r>
          </a:p>
          <a:p>
            <a:r>
              <a:rPr lang="en-US" dirty="0"/>
              <a:t>Primer (20 </a:t>
            </a:r>
            <a:r>
              <a:rPr lang="en-US" dirty="0" err="1"/>
              <a:t>nts</a:t>
            </a:r>
            <a:r>
              <a:rPr lang="en-US" dirty="0"/>
              <a:t> complementary to the strand being sequenced)</a:t>
            </a:r>
          </a:p>
          <a:p>
            <a:r>
              <a:rPr lang="en-US" dirty="0"/>
              <a:t>DNA Polymerase </a:t>
            </a:r>
          </a:p>
          <a:p>
            <a:r>
              <a:rPr lang="en-US" dirty="0"/>
              <a:t>4 dNTPs </a:t>
            </a:r>
          </a:p>
        </p:txBody>
      </p:sp>
    </p:spTree>
    <p:extLst>
      <p:ext uri="{BB962C8B-B14F-4D97-AF65-F5344CB8AC3E}">
        <p14:creationId xmlns:p14="http://schemas.microsoft.com/office/powerpoint/2010/main" val="383179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97A117-1957-4129-A544-87E89E302329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C58E7-A07A-468A-8745-DD42767729E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146760"/>
              </p:ext>
            </p:extLst>
          </p:nvPr>
        </p:nvGraphicFramePr>
        <p:xfrm>
          <a:off x="881063" y="700088"/>
          <a:ext cx="7381875" cy="545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" name="ChemSketch" r:id="rId3" imgW="9835200" imgH="7256160" progId="ACD.ChemSketch.20">
                  <p:embed/>
                </p:oleObj>
              </mc:Choice>
              <mc:Fallback>
                <p:oleObj name="ChemSketch" r:id="rId3" imgW="9835200" imgH="7256160" progId="ACD.ChemSketch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1063" y="700088"/>
                        <a:ext cx="7381875" cy="545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-30018" y="46872"/>
            <a:ext cx="9029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2′-deoxynucleotides (dNTPs) for extension, For example, 2′-deoxythymidine triphosphate </a:t>
            </a:r>
            <a:br>
              <a:rPr lang="en-US" dirty="0"/>
            </a:br>
            <a:r>
              <a:rPr lang="en-US" dirty="0" err="1"/>
              <a:t>dideoxynucleotide</a:t>
            </a:r>
            <a:r>
              <a:rPr lang="en-US" dirty="0"/>
              <a:t> (</a:t>
            </a:r>
            <a:r>
              <a:rPr lang="en-US" dirty="0" err="1"/>
              <a:t>ddNTP</a:t>
            </a:r>
            <a:r>
              <a:rPr lang="en-US" dirty="0"/>
              <a:t>) for inhibition. For example, 2′,3′-dideoxythymidine triphosphate </a:t>
            </a:r>
          </a:p>
        </p:txBody>
      </p:sp>
    </p:spTree>
    <p:extLst>
      <p:ext uri="{BB962C8B-B14F-4D97-AF65-F5344CB8AC3E}">
        <p14:creationId xmlns:p14="http://schemas.microsoft.com/office/powerpoint/2010/main" val="190045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737591"/>
              </p:ext>
            </p:extLst>
          </p:nvPr>
        </p:nvGraphicFramePr>
        <p:xfrm>
          <a:off x="835025" y="231775"/>
          <a:ext cx="7475538" cy="639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" name="ChemSketch" r:id="rId3" imgW="7475040" imgH="6396480" progId="ACD.ChemSketch.20">
                  <p:embed/>
                </p:oleObj>
              </mc:Choice>
              <mc:Fallback>
                <p:oleObj name="ChemSketch" r:id="rId3" imgW="7475040" imgH="6396480" progId="ACD.ChemSketch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025" y="231775"/>
                        <a:ext cx="7475538" cy="6396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59736" y="1237564"/>
            <a:ext cx="249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3-OH group, so extension will halt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61242" y="139849"/>
            <a:ext cx="458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was initially used in the HGP (more on this later)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93BF33-9774-4282-A81F-D423EC72A428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D6624-84B6-4F63-8D40-27E7FA15EE2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2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15397" y="13837"/>
            <a:ext cx="9144000" cy="1143000"/>
          </a:xfrm>
        </p:spPr>
        <p:txBody>
          <a:bodyPr/>
          <a:lstStyle/>
          <a:p>
            <a:r>
              <a:rPr lang="en-US" dirty="0"/>
              <a:t>Sanger Sequencing</a:t>
            </a:r>
            <a:br>
              <a:rPr lang="en-US" dirty="0"/>
            </a:br>
            <a:r>
              <a:rPr lang="en-US" dirty="0"/>
              <a:t>Pre next-gen or First-gen sequencing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73926" y="1260706"/>
            <a:ext cx="8229600" cy="733425"/>
          </a:xfrm>
        </p:spPr>
        <p:txBody>
          <a:bodyPr/>
          <a:lstStyle/>
          <a:p>
            <a:r>
              <a:rPr lang="en-US" dirty="0"/>
              <a:t>Sequencing Reaction</a:t>
            </a:r>
          </a:p>
        </p:txBody>
      </p:sp>
      <p:grpSp>
        <p:nvGrpSpPr>
          <p:cNvPr id="91" name="Group 90"/>
          <p:cNvGrpSpPr>
            <a:grpSpLocks/>
          </p:cNvGrpSpPr>
          <p:nvPr/>
        </p:nvGrpSpPr>
        <p:grpSpPr bwMode="auto">
          <a:xfrm>
            <a:off x="5675313" y="4997450"/>
            <a:ext cx="3184525" cy="1582738"/>
            <a:chOff x="5675587" y="4997669"/>
            <a:chExt cx="3184635" cy="1583277"/>
          </a:xfrm>
        </p:grpSpPr>
        <p:grpSp>
          <p:nvGrpSpPr>
            <p:cNvPr id="66609" name="Group 89"/>
            <p:cNvGrpSpPr>
              <a:grpSpLocks/>
            </p:cNvGrpSpPr>
            <p:nvPr/>
          </p:nvGrpSpPr>
          <p:grpSpPr bwMode="auto">
            <a:xfrm>
              <a:off x="6721366" y="4997669"/>
              <a:ext cx="2138856" cy="1572767"/>
              <a:chOff x="6721366" y="4997669"/>
              <a:chExt cx="2138856" cy="1572767"/>
            </a:xfrm>
          </p:grpSpPr>
          <p:sp>
            <p:nvSpPr>
              <p:cNvPr id="66611" name="TextBox 17"/>
              <p:cNvSpPr txBox="1">
                <a:spLocks noChangeArrowheads="1"/>
              </p:cNvSpPr>
              <p:nvPr/>
            </p:nvSpPr>
            <p:spPr bwMode="auto">
              <a:xfrm>
                <a:off x="6721366" y="6201104"/>
                <a:ext cx="4572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Arial" charset="0"/>
                  </a:rPr>
                  <a:t>T</a:t>
                </a:r>
              </a:p>
            </p:txBody>
          </p:sp>
          <p:sp>
            <p:nvSpPr>
              <p:cNvPr id="66612" name="TextBox 20"/>
              <p:cNvSpPr txBox="1">
                <a:spLocks noChangeArrowheads="1"/>
              </p:cNvSpPr>
              <p:nvPr/>
            </p:nvSpPr>
            <p:spPr bwMode="auto">
              <a:xfrm>
                <a:off x="7441325" y="5864773"/>
                <a:ext cx="4572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Arial" charset="0"/>
                  </a:rPr>
                  <a:t>G</a:t>
                </a:r>
              </a:p>
            </p:txBody>
          </p:sp>
          <p:sp>
            <p:nvSpPr>
              <p:cNvPr id="66613" name="TextBox 21"/>
              <p:cNvSpPr txBox="1">
                <a:spLocks noChangeArrowheads="1"/>
              </p:cNvSpPr>
              <p:nvPr/>
            </p:nvSpPr>
            <p:spPr bwMode="auto">
              <a:xfrm>
                <a:off x="8403022" y="6195848"/>
                <a:ext cx="4572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Arial" charset="0"/>
                  </a:rPr>
                  <a:t>G</a:t>
                </a:r>
              </a:p>
            </p:txBody>
          </p:sp>
          <p:sp>
            <p:nvSpPr>
              <p:cNvPr id="66614" name="TextBox 25"/>
              <p:cNvSpPr txBox="1">
                <a:spLocks noChangeArrowheads="1"/>
              </p:cNvSpPr>
              <p:nvPr/>
            </p:nvSpPr>
            <p:spPr bwMode="auto">
              <a:xfrm>
                <a:off x="7425559" y="4997669"/>
                <a:ext cx="4572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Arial" charset="0"/>
                  </a:rPr>
                  <a:t>C</a:t>
                </a:r>
              </a:p>
            </p:txBody>
          </p:sp>
        </p:grpSp>
        <p:sp>
          <p:nvSpPr>
            <p:cNvPr id="66610" name="TextBox 27"/>
            <p:cNvSpPr txBox="1">
              <a:spLocks noChangeArrowheads="1"/>
            </p:cNvSpPr>
            <p:nvPr/>
          </p:nvSpPr>
          <p:spPr bwMode="auto">
            <a:xfrm>
              <a:off x="5675587" y="6211614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</p:grp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9288" y="5470525"/>
            <a:ext cx="160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  <a:latin typeface="Arial" charset="0"/>
              </a:rPr>
              <a:t>Free Bases</a:t>
            </a:r>
          </a:p>
        </p:txBody>
      </p:sp>
      <p:sp>
        <p:nvSpPr>
          <p:cNvPr id="30" name="Oval 29"/>
          <p:cNvSpPr/>
          <p:nvPr/>
        </p:nvSpPr>
        <p:spPr>
          <a:xfrm>
            <a:off x="7410450" y="4083050"/>
            <a:ext cx="930275" cy="835025"/>
          </a:xfrm>
          <a:prstGeom prst="ellipse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762750" y="3721100"/>
            <a:ext cx="2381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DNA Polymerase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81360" y="2565631"/>
            <a:ext cx="695963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3’  CATGCCATCGGGGCATGG ..5’ </a:t>
            </a:r>
            <a:r>
              <a:rPr lang="en-US" sz="2400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Template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9" name="Group 88"/>
          <p:cNvGrpSpPr>
            <a:grpSpLocks/>
          </p:cNvGrpSpPr>
          <p:nvPr/>
        </p:nvGrpSpPr>
        <p:grpSpPr bwMode="auto">
          <a:xfrm>
            <a:off x="850900" y="3698875"/>
            <a:ext cx="5959475" cy="2928938"/>
            <a:chOff x="851338" y="3699641"/>
            <a:chExt cx="5959365" cy="2928601"/>
          </a:xfrm>
        </p:grpSpPr>
        <p:sp>
          <p:nvSpPr>
            <p:cNvPr id="66585" name="TextBox 3"/>
            <p:cNvSpPr txBox="1">
              <a:spLocks noChangeArrowheads="1"/>
            </p:cNvSpPr>
            <p:nvPr/>
          </p:nvSpPr>
          <p:spPr bwMode="auto">
            <a:xfrm>
              <a:off x="1072055" y="5123793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86" name="TextBox 4"/>
            <p:cNvSpPr txBox="1">
              <a:spLocks noChangeArrowheads="1"/>
            </p:cNvSpPr>
            <p:nvPr/>
          </p:nvSpPr>
          <p:spPr bwMode="auto">
            <a:xfrm>
              <a:off x="2249213" y="4992413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87" name="TextBox 5"/>
            <p:cNvSpPr txBox="1">
              <a:spLocks noChangeArrowheads="1"/>
            </p:cNvSpPr>
            <p:nvPr/>
          </p:nvSpPr>
          <p:spPr bwMode="auto">
            <a:xfrm>
              <a:off x="2328041" y="570186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88" name="TextBox 6"/>
            <p:cNvSpPr txBox="1">
              <a:spLocks noChangeArrowheads="1"/>
            </p:cNvSpPr>
            <p:nvPr/>
          </p:nvSpPr>
          <p:spPr bwMode="auto">
            <a:xfrm>
              <a:off x="3810000" y="5812221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89" name="TextBox 7"/>
            <p:cNvSpPr txBox="1">
              <a:spLocks noChangeArrowheads="1"/>
            </p:cNvSpPr>
            <p:nvPr/>
          </p:nvSpPr>
          <p:spPr bwMode="auto">
            <a:xfrm>
              <a:off x="1429406" y="6080234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90" name="TextBox 8"/>
            <p:cNvSpPr txBox="1">
              <a:spLocks noChangeArrowheads="1"/>
            </p:cNvSpPr>
            <p:nvPr/>
          </p:nvSpPr>
          <p:spPr bwMode="auto">
            <a:xfrm>
              <a:off x="4393324" y="5071241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91" name="TextBox 9"/>
            <p:cNvSpPr txBox="1">
              <a:spLocks noChangeArrowheads="1"/>
            </p:cNvSpPr>
            <p:nvPr/>
          </p:nvSpPr>
          <p:spPr bwMode="auto">
            <a:xfrm>
              <a:off x="4945117" y="5922579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92" name="TextBox 10"/>
            <p:cNvSpPr txBox="1">
              <a:spLocks noChangeArrowheads="1"/>
            </p:cNvSpPr>
            <p:nvPr/>
          </p:nvSpPr>
          <p:spPr bwMode="auto">
            <a:xfrm>
              <a:off x="6174827" y="575441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593" name="TextBox 11"/>
            <p:cNvSpPr txBox="1">
              <a:spLocks noChangeArrowheads="1"/>
            </p:cNvSpPr>
            <p:nvPr/>
          </p:nvSpPr>
          <p:spPr bwMode="auto">
            <a:xfrm>
              <a:off x="1713186" y="4267200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4" name="TextBox 12"/>
            <p:cNvSpPr txBox="1">
              <a:spLocks noChangeArrowheads="1"/>
            </p:cNvSpPr>
            <p:nvPr/>
          </p:nvSpPr>
          <p:spPr bwMode="auto">
            <a:xfrm>
              <a:off x="3473669" y="4072759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595" name="TextBox 13"/>
            <p:cNvSpPr txBox="1">
              <a:spLocks noChangeArrowheads="1"/>
            </p:cNvSpPr>
            <p:nvPr/>
          </p:nvSpPr>
          <p:spPr bwMode="auto">
            <a:xfrm>
              <a:off x="1739462" y="5381296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6" name="TextBox 14"/>
            <p:cNvSpPr txBox="1">
              <a:spLocks noChangeArrowheads="1"/>
            </p:cNvSpPr>
            <p:nvPr/>
          </p:nvSpPr>
          <p:spPr bwMode="auto">
            <a:xfrm>
              <a:off x="2795752" y="5964621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7" name="TextBox 15"/>
            <p:cNvSpPr txBox="1">
              <a:spLocks noChangeArrowheads="1"/>
            </p:cNvSpPr>
            <p:nvPr/>
          </p:nvSpPr>
          <p:spPr bwMode="auto">
            <a:xfrm>
              <a:off x="3158359" y="525517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8" name="TextBox 16"/>
            <p:cNvSpPr txBox="1">
              <a:spLocks noChangeArrowheads="1"/>
            </p:cNvSpPr>
            <p:nvPr/>
          </p:nvSpPr>
          <p:spPr bwMode="auto">
            <a:xfrm>
              <a:off x="5176345" y="4987158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66599" name="TextBox 18"/>
            <p:cNvSpPr txBox="1">
              <a:spLocks noChangeArrowheads="1"/>
            </p:cNvSpPr>
            <p:nvPr/>
          </p:nvSpPr>
          <p:spPr bwMode="auto">
            <a:xfrm>
              <a:off x="4303986" y="6101255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G</a:t>
              </a:r>
            </a:p>
          </p:txBody>
        </p:sp>
        <p:sp>
          <p:nvSpPr>
            <p:cNvPr id="66600" name="TextBox 19"/>
            <p:cNvSpPr txBox="1">
              <a:spLocks noChangeArrowheads="1"/>
            </p:cNvSpPr>
            <p:nvPr/>
          </p:nvSpPr>
          <p:spPr bwMode="auto">
            <a:xfrm>
              <a:off x="3294993" y="6085490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G</a:t>
              </a:r>
            </a:p>
          </p:txBody>
        </p:sp>
        <p:sp>
          <p:nvSpPr>
            <p:cNvPr id="66601" name="TextBox 22"/>
            <p:cNvSpPr txBox="1">
              <a:spLocks noChangeArrowheads="1"/>
            </p:cNvSpPr>
            <p:nvPr/>
          </p:nvSpPr>
          <p:spPr bwMode="auto">
            <a:xfrm>
              <a:off x="6353503" y="5186856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602" name="TextBox 23"/>
            <p:cNvSpPr txBox="1">
              <a:spLocks noChangeArrowheads="1"/>
            </p:cNvSpPr>
            <p:nvPr/>
          </p:nvSpPr>
          <p:spPr bwMode="auto">
            <a:xfrm>
              <a:off x="851338" y="569135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603" name="TextBox 24"/>
            <p:cNvSpPr txBox="1">
              <a:spLocks noChangeArrowheads="1"/>
            </p:cNvSpPr>
            <p:nvPr/>
          </p:nvSpPr>
          <p:spPr bwMode="auto">
            <a:xfrm>
              <a:off x="2159876" y="6258910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604" name="TextBox 26"/>
            <p:cNvSpPr txBox="1">
              <a:spLocks noChangeArrowheads="1"/>
            </p:cNvSpPr>
            <p:nvPr/>
          </p:nvSpPr>
          <p:spPr bwMode="auto">
            <a:xfrm>
              <a:off x="3626069" y="4666594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66605" name="TextBox 43"/>
            <p:cNvSpPr txBox="1">
              <a:spLocks noChangeArrowheads="1"/>
            </p:cNvSpPr>
            <p:nvPr/>
          </p:nvSpPr>
          <p:spPr bwMode="auto">
            <a:xfrm>
              <a:off x="3920359" y="3699641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606" name="TextBox 44"/>
            <p:cNvSpPr txBox="1">
              <a:spLocks noChangeArrowheads="1"/>
            </p:cNvSpPr>
            <p:nvPr/>
          </p:nvSpPr>
          <p:spPr bwMode="auto">
            <a:xfrm>
              <a:off x="5728138" y="4277710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607" name="TextBox 45"/>
            <p:cNvSpPr txBox="1">
              <a:spLocks noChangeArrowheads="1"/>
            </p:cNvSpPr>
            <p:nvPr/>
          </p:nvSpPr>
          <p:spPr bwMode="auto">
            <a:xfrm>
              <a:off x="4277710" y="465608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6608" name="TextBox 46"/>
            <p:cNvSpPr txBox="1">
              <a:spLocks noChangeArrowheads="1"/>
            </p:cNvSpPr>
            <p:nvPr/>
          </p:nvSpPr>
          <p:spPr bwMode="auto">
            <a:xfrm>
              <a:off x="4587766" y="3957144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346075" y="4256088"/>
            <a:ext cx="7194550" cy="2601912"/>
            <a:chOff x="346842" y="4256690"/>
            <a:chExt cx="7194331" cy="2601310"/>
          </a:xfrm>
        </p:grpSpPr>
        <p:sp>
          <p:nvSpPr>
            <p:cNvPr id="36" name="Oval 35"/>
            <p:cNvSpPr/>
            <p:nvPr/>
          </p:nvSpPr>
          <p:spPr>
            <a:xfrm>
              <a:off x="394466" y="4256690"/>
              <a:ext cx="457186" cy="457094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5985470" y="4661408"/>
              <a:ext cx="457186" cy="457094"/>
            </a:xfrm>
            <a:prstGeom prst="ellipse">
              <a:avLst/>
            </a:prstGeom>
            <a:solidFill>
              <a:srgbClr val="3C23F1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</a:rPr>
                <a:t>C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5286992" y="5602579"/>
              <a:ext cx="457186" cy="457094"/>
            </a:xfrm>
            <a:prstGeom prst="ellipse">
              <a:avLst/>
            </a:prstGeom>
            <a:solidFill>
              <a:srgbClr val="3C23F1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</a:rPr>
                <a:t>C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510350" y="6027930"/>
              <a:ext cx="457186" cy="457094"/>
            </a:xfrm>
            <a:prstGeom prst="ellipse">
              <a:avLst/>
            </a:prstGeom>
            <a:solidFill>
              <a:srgbClr val="3C23F1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</a:rPr>
                <a:t>C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647155" y="5318481"/>
              <a:ext cx="457186" cy="457094"/>
            </a:xfrm>
            <a:prstGeom prst="ellipse">
              <a:avLst/>
            </a:prstGeom>
            <a:solidFill>
              <a:srgbClr val="3C23F1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</a:rPr>
                <a:t>C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083987" y="6169184"/>
              <a:ext cx="457186" cy="457094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5034587" y="4404293"/>
              <a:ext cx="457186" cy="457094"/>
            </a:xfrm>
            <a:prstGeom prst="ellipse">
              <a:avLst/>
            </a:prstGeom>
            <a:solidFill>
              <a:srgbClr val="00B05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G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2753419" y="4504283"/>
              <a:ext cx="457186" cy="457094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346842" y="5123264"/>
              <a:ext cx="457186" cy="457094"/>
            </a:xfrm>
            <a:prstGeom prst="ellipse">
              <a:avLst/>
            </a:prstGeom>
            <a:solidFill>
              <a:srgbClr val="00B050">
                <a:alpha val="4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3715414" y="6400906"/>
              <a:ext cx="457186" cy="457094"/>
            </a:xfrm>
            <a:prstGeom prst="ellipse">
              <a:avLst/>
            </a:prstGeom>
            <a:solidFill>
              <a:schemeClr val="accent6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white"/>
                  </a:solidFill>
                </a:rPr>
                <a:t>T</a:t>
              </a:r>
            </a:p>
          </p:txBody>
        </p:sp>
      </p:grpSp>
      <p:grpSp>
        <p:nvGrpSpPr>
          <p:cNvPr id="93" name="Group 92"/>
          <p:cNvGrpSpPr>
            <a:grpSpLocks/>
          </p:cNvGrpSpPr>
          <p:nvPr/>
        </p:nvGrpSpPr>
        <p:grpSpPr bwMode="auto">
          <a:xfrm>
            <a:off x="497235" y="2233867"/>
            <a:ext cx="5816764" cy="461940"/>
            <a:chOff x="1087823" y="2475215"/>
            <a:chExt cx="5816143" cy="461665"/>
          </a:xfrm>
        </p:grpSpPr>
        <p:sp>
          <p:nvSpPr>
            <p:cNvPr id="66573" name="Rectangle 33"/>
            <p:cNvSpPr>
              <a:spLocks noChangeArrowheads="1"/>
            </p:cNvSpPr>
            <p:nvPr/>
          </p:nvSpPr>
          <p:spPr bwMode="auto">
            <a:xfrm>
              <a:off x="1087823" y="2475215"/>
              <a:ext cx="34053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5’  GTACGG ..3’</a:t>
              </a:r>
              <a:endParaRPr lang="en-US" sz="24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6574" name="TextBox 50"/>
            <p:cNvSpPr txBox="1">
              <a:spLocks noChangeArrowheads="1"/>
            </p:cNvSpPr>
            <p:nvPr/>
          </p:nvSpPr>
          <p:spPr bwMode="auto">
            <a:xfrm>
              <a:off x="4113469" y="2482161"/>
              <a:ext cx="27904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0000"/>
                  </a:solidFill>
                  <a:latin typeface="Arial" charset="0"/>
                </a:rPr>
                <a:t>Primer</a:t>
              </a:r>
            </a:p>
          </p:txBody>
        </p:sp>
      </p:grp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4944754" y="1871485"/>
            <a:ext cx="39150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u="sng" dirty="0">
                <a:solidFill>
                  <a:srgbClr val="3C23F1"/>
                </a:solidFill>
                <a:latin typeface="Arial" charset="0"/>
              </a:rPr>
              <a:t>DNA  chain grow  only from 3’ end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51808" y="3189544"/>
            <a:ext cx="2380689" cy="1066544"/>
            <a:chOff x="3751808" y="3189544"/>
            <a:chExt cx="2380689" cy="1066544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4266825" y="3560496"/>
              <a:ext cx="493995" cy="226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587397" y="3189544"/>
              <a:ext cx="1397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</a:rPr>
                <a:t>dATP</a:t>
              </a:r>
              <a:endParaRPr lang="en-US" dirty="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751808" y="3787073"/>
              <a:ext cx="1424179" cy="469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286375" y="3698875"/>
              <a:ext cx="846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</a:rPr>
                <a:t>dCTP</a:t>
              </a:r>
              <a:endParaRPr lang="en-US" dirty="0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0379" y="3189544"/>
            <a:ext cx="3372324" cy="1136238"/>
            <a:chOff x="-10379" y="3189544"/>
            <a:chExt cx="3372324" cy="1136238"/>
          </a:xfrm>
        </p:grpSpPr>
        <p:sp>
          <p:nvSpPr>
            <p:cNvPr id="2" name="TextBox 1"/>
            <p:cNvSpPr txBox="1"/>
            <p:nvPr/>
          </p:nvSpPr>
          <p:spPr>
            <a:xfrm>
              <a:off x="-10379" y="3189544"/>
              <a:ext cx="3372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prstClr val="black"/>
                  </a:solidFill>
                  <a:latin typeface="Arial" charset="0"/>
                </a:rPr>
                <a:t>Fluoresenct</a:t>
              </a:r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 Labelled </a:t>
              </a:r>
              <a:br>
                <a:rPr lang="en-US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for </a:t>
              </a:r>
              <a:r>
                <a:rPr lang="en-US" dirty="0" err="1">
                  <a:solidFill>
                    <a:prstClr val="black"/>
                  </a:solidFill>
                  <a:latin typeface="Arial" charset="0"/>
                </a:rPr>
                <a:t>ddNTP</a:t>
              </a:r>
              <a:r>
                <a:rPr lang="en-US" dirty="0">
                  <a:solidFill>
                    <a:prstClr val="black"/>
                  </a:solidFill>
                  <a:latin typeface="Arial" charset="0"/>
                </a:rPr>
                <a:t> (chain terminating) nucleotides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966788" y="3944938"/>
              <a:ext cx="333437" cy="3808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DE52A3-8D80-4F83-8265-787F48D70A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Ravichandran, Ph.D.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89C7C-1A40-4377-9B14-A6948ED3D8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9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022E-16 C -0.02256 -0.00162 -0.04288 -0.00417 -0.06493 -0.0081 C -0.0717 -0.01042 -0.07829 -0.01366 -0.08524 -0.01574 C -0.08958 -0.02014 -0.0934 -0.02546 -0.09809 -0.02917 C -0.09965 -0.03032 -0.1019 -0.03032 -0.10364 -0.03171 C -0.10746 -0.03495 -0.11475 -0.04236 -0.11475 -0.04213 C -0.11614 -0.04769 -0.11718 -0.05278 -0.11857 -0.0581 C -0.11909 -0.06065 -0.12031 -0.06597 -0.12031 -0.06574 C -0.12187 -0.1044 -0.11944 -0.14144 -0.12204 -0.17963 C -0.12256 -0.18681 -0.12777 -0.1963 -0.12395 -0.20093 C -0.11909 -0.20648 -0.11163 -0.19907 -0.10555 -0.19815 C -0.12013 -0.18773 -0.13628 -0.19398 -0.15173 -0.19815 C -0.15781 -0.19977 -0.17031 -0.20347 -0.17031 -0.20324 C -0.18333 -0.19977 -0.19618 -0.19468 -0.20902 -0.19028 C -0.21145 -0.18935 -0.21406 -0.18843 -0.21649 -0.1875 C -0.21892 -0.18681 -0.22395 -0.18495 -0.22395 -0.18449 C -0.23732 -0.20463 -0.2342 -0.23935 -0.22395 -0.26134 C -0.22343 -0.26481 -0.22326 -0.26898 -0.22204 -0.27199 C -0.21996 -0.27755 -0.21458 -0.28773 -0.21458 -0.2875 C -0.22013 -0.32384 -0.21822 -0.31505 -0.24618 -0.31157 C -0.25503 -0.30324 -0.25121 -0.30231 -0.2552 -0.29051 C -0.25815 -0.28148 -0.2625 -0.27222 -0.26631 -0.26412 C -0.26701 -0.25069 -0.2651 -0.23704 -0.26822 -0.22454 C -0.27048 -0.21574 -0.29392 -0.20532 -0.29965 -0.20347 C -0.32552 -0.20463 -0.34548 -0.20046 -0.36805 -0.21111 C -0.36562 -0.21296 -0.36354 -0.21644 -0.36076 -0.21644 C -0.3585 -0.21644 -0.36423 -0.2125 -0.36614 -0.21111 C -0.36857 -0.20995 -0.371 -0.20903 -0.37361 -0.20856 C -0.38402 -0.20648 -0.4052 -0.20347 -0.4052 -0.20324 C -0.4276 -0.20486 -0.44114 -0.20417 -0.46059 -0.21111 C -0.45937 -0.21389 -0.4592 -0.21829 -0.45694 -0.21921 C -0.44982 -0.22199 -0.4276 -0.21829 -0.43472 -0.22176 C -0.45173 -0.22986 -0.47048 -0.22477 -0.48836 -0.22708 C -0.49218 -0.23056 -0.49704 -0.23241 -0.4993 -0.23773 C -0.50069 -0.24051 -0.50138 -0.24352 -0.50312 -0.24537 C -0.50451 -0.24699 -0.50694 -0.24676 -0.50868 -0.24815 C -0.51684 -0.25394 -0.52152 -0.2588 -0.5309 -0.26134 C -0.53767 -0.25903 -0.54427 -0.25579 -0.55121 -0.25347 C -0.55677 -0.24144 -0.56371 -0.24028 -0.5717 -0.23241 C -0.57847 -0.24745 -0.57881 -0.2625 -0.57881 -0.28009 " pathEditMode="relative" rAng="0" ptsTypes="AAAAAAAAAAAAAAAAAAAAAAAAAAAAAAAAAAAAAAAA">
                                      <p:cBhvr>
                                        <p:cTn id="5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41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0" grpId="1" animBg="1"/>
      <p:bldP spid="32" grpId="0"/>
      <p:bldP spid="9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</TotalTime>
  <Words>1842</Words>
  <Application>Microsoft Office PowerPoint</Application>
  <PresentationFormat>On-screen Show (4:3)</PresentationFormat>
  <Paragraphs>442</Paragraphs>
  <Slides>54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ＭＳ Ｐゴシック</vt:lpstr>
      <vt:lpstr>Arial</vt:lpstr>
      <vt:lpstr>Calibri</vt:lpstr>
      <vt:lpstr>Comic Sans MS</vt:lpstr>
      <vt:lpstr>Courier New</vt:lpstr>
      <vt:lpstr>Wingdings</vt:lpstr>
      <vt:lpstr>Office Theme</vt:lpstr>
      <vt:lpstr>1_Office Theme</vt:lpstr>
      <vt:lpstr>Blank Presentation</vt:lpstr>
      <vt:lpstr>3_Office Theme</vt:lpstr>
      <vt:lpstr>4_Office Theme</vt:lpstr>
      <vt:lpstr>5_Office Theme</vt:lpstr>
      <vt:lpstr>ChemSketch</vt:lpstr>
      <vt:lpstr>Equation</vt:lpstr>
      <vt:lpstr>NextGen Sequencing BIFX-550</vt:lpstr>
      <vt:lpstr>Learning Objectives</vt:lpstr>
      <vt:lpstr>Sequencing</vt:lpstr>
      <vt:lpstr>NGS Applications</vt:lpstr>
      <vt:lpstr>Sanger Sequencing </vt:lpstr>
      <vt:lpstr>Basic Steps</vt:lpstr>
      <vt:lpstr>PowerPoint Presentation</vt:lpstr>
      <vt:lpstr>PowerPoint Presentation</vt:lpstr>
      <vt:lpstr>Sanger Sequencing Pre next-gen or First-gen sequencing</vt:lpstr>
      <vt:lpstr>ddCTP focused reaction</vt:lpstr>
      <vt:lpstr>Sequencing Reaction Products</vt:lpstr>
      <vt:lpstr>PowerPoint Presentation</vt:lpstr>
      <vt:lpstr>Sanger Sequencing</vt:lpstr>
      <vt:lpstr>Sanger Sequencing</vt:lpstr>
      <vt:lpstr>PowerPoint Presentation</vt:lpstr>
      <vt:lpstr>PowerPoint Presentation</vt:lpstr>
      <vt:lpstr>More on Phred Scores</vt:lpstr>
      <vt:lpstr>To understand the quality scores, we need to understand ASCII codes</vt:lpstr>
      <vt:lpstr>Nucleotide Symbols</vt:lpstr>
      <vt:lpstr>Scores</vt:lpstr>
      <vt:lpstr>Let us focus on Standard Sanger Scores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FastQ files, is there a DB? </vt:lpstr>
      <vt:lpstr>Compare Sanger with NGS Sequencing</vt:lpstr>
      <vt:lpstr>Table 9.1 from the Book</vt:lpstr>
      <vt:lpstr>Watch the Video in the class</vt:lpstr>
      <vt:lpstr>Other Sequencing Methods</vt:lpstr>
      <vt:lpstr>Next Gen Seq. technology: Applications</vt:lpstr>
      <vt:lpstr>NGS Application: Variant Detection </vt:lpstr>
      <vt:lpstr>NGS Application: RNA-seq differential expression (RNA not DNA)</vt:lpstr>
      <vt:lpstr>Analysis of NGS of Genomic DNA</vt:lpstr>
      <vt:lpstr>Commonly used workflow is the Genome Analysis Toolkit (GATK)</vt:lpstr>
      <vt:lpstr>PowerPoint Presentation</vt:lpstr>
      <vt:lpstr>PowerPoint Presentation</vt:lpstr>
      <vt:lpstr>FASTQ (Sanger to NextGen)</vt:lpstr>
      <vt:lpstr>PowerPoint Presentation</vt:lpstr>
      <vt:lpstr>6. SAMTOOLS -SAM/BAM</vt:lpstr>
      <vt:lpstr>SAM File </vt:lpstr>
      <vt:lpstr>Variant File</vt:lpstr>
      <vt:lpstr>Flag file 1+2+32+128</vt:lpstr>
      <vt:lpstr>PowerPoint Presentation</vt:lpstr>
      <vt:lpstr>VCF File and what we can do with it?</vt:lpstr>
      <vt:lpstr>PowerPoint Presentation</vt:lpstr>
      <vt:lpstr>Coverage</vt:lpstr>
      <vt:lpstr>Where can we find VCF files?</vt:lpstr>
      <vt:lpstr>How to visualize the variant files</vt:lpstr>
      <vt:lpstr>After Class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dc:creator>Ravichandran, Ravi (NIH/NCI) [C]</dc:creator>
  <cp:lastModifiedBy>Ravichandran, Ravi (NIH/NCI) [C]</cp:lastModifiedBy>
  <cp:revision>285</cp:revision>
  <dcterms:created xsi:type="dcterms:W3CDTF">2006-08-16T00:00:00Z</dcterms:created>
  <dcterms:modified xsi:type="dcterms:W3CDTF">2018-11-29T20:45:39Z</dcterms:modified>
</cp:coreProperties>
</file>